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3" d="100"/>
          <a:sy n="73" d="100"/>
        </p:scale>
        <p:origin x="1459"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tif>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1" name="Shape 121"/>
          <p:cNvSpPr>
            <a:spLocks noGrp="1" noRot="1" noChangeAspect="1"/>
          </p:cNvSpPr>
          <p:nvPr>
            <p:ph type="sldImg"/>
          </p:nvPr>
        </p:nvSpPr>
        <p:spPr>
          <a:xfrm>
            <a:off x="1143000" y="685800"/>
            <a:ext cx="4572000" cy="3429000"/>
          </a:xfrm>
          <a:prstGeom prst="rect">
            <a:avLst/>
          </a:prstGeom>
        </p:spPr>
        <p:txBody>
          <a:bodyPr/>
          <a:lstStyle/>
          <a:p>
            <a:endParaRPr/>
          </a:p>
        </p:txBody>
      </p:sp>
      <p:sp>
        <p:nvSpPr>
          <p:cNvPr id="122" name="Shape 12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Arial"/>
      </a:defRPr>
    </a:lvl1pPr>
    <a:lvl2pPr indent="228600" latinLnBrk="0">
      <a:defRPr sz="1200">
        <a:latin typeface="+mn-lt"/>
        <a:ea typeface="+mn-ea"/>
        <a:cs typeface="+mn-cs"/>
        <a:sym typeface="Arial"/>
      </a:defRPr>
    </a:lvl2pPr>
    <a:lvl3pPr indent="457200" latinLnBrk="0">
      <a:defRPr sz="1200">
        <a:latin typeface="+mn-lt"/>
        <a:ea typeface="+mn-ea"/>
        <a:cs typeface="+mn-cs"/>
        <a:sym typeface="Arial"/>
      </a:defRPr>
    </a:lvl3pPr>
    <a:lvl4pPr indent="685800" latinLnBrk="0">
      <a:defRPr sz="1200">
        <a:latin typeface="+mn-lt"/>
        <a:ea typeface="+mn-ea"/>
        <a:cs typeface="+mn-cs"/>
        <a:sym typeface="Arial"/>
      </a:defRPr>
    </a:lvl4pPr>
    <a:lvl5pPr indent="914400" latinLnBrk="0">
      <a:defRPr sz="1200">
        <a:latin typeface="+mn-lt"/>
        <a:ea typeface="+mn-ea"/>
        <a:cs typeface="+mn-cs"/>
        <a:sym typeface="Arial"/>
      </a:defRPr>
    </a:lvl5pPr>
    <a:lvl6pPr indent="1143000" latinLnBrk="0">
      <a:defRPr sz="1200">
        <a:latin typeface="+mn-lt"/>
        <a:ea typeface="+mn-ea"/>
        <a:cs typeface="+mn-cs"/>
        <a:sym typeface="Arial"/>
      </a:defRPr>
    </a:lvl6pPr>
    <a:lvl7pPr indent="1371600" latinLnBrk="0">
      <a:defRPr sz="1200">
        <a:latin typeface="+mn-lt"/>
        <a:ea typeface="+mn-ea"/>
        <a:cs typeface="+mn-cs"/>
        <a:sym typeface="Arial"/>
      </a:defRPr>
    </a:lvl7pPr>
    <a:lvl8pPr indent="1600200" latinLnBrk="0">
      <a:defRPr sz="1200">
        <a:latin typeface="+mn-lt"/>
        <a:ea typeface="+mn-ea"/>
        <a:cs typeface="+mn-cs"/>
        <a:sym typeface="Arial"/>
      </a:defRPr>
    </a:lvl8pPr>
    <a:lvl9pPr indent="1828800" latinLnBrk="0">
      <a:defRPr sz="1200">
        <a:latin typeface="+mn-lt"/>
        <a:ea typeface="+mn-ea"/>
        <a:cs typeface="+mn-cs"/>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ieeexplore.ieee.org/document/4309314/"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hape 143"/>
          <p:cNvSpPr>
            <a:spLocks noGrp="1" noRot="1" noChangeAspect="1"/>
          </p:cNvSpPr>
          <p:nvPr>
            <p:ph type="sldImg"/>
          </p:nvPr>
        </p:nvSpPr>
        <p:spPr>
          <a:prstGeom prst="rect">
            <a:avLst/>
          </a:prstGeom>
        </p:spPr>
        <p:txBody>
          <a:bodyPr/>
          <a:lstStyle/>
          <a:p>
            <a:endParaRPr/>
          </a:p>
        </p:txBody>
      </p:sp>
      <p:sp>
        <p:nvSpPr>
          <p:cNvPr id="144" name="Shape 144"/>
          <p:cNvSpPr>
            <a:spLocks noGrp="1"/>
          </p:cNvSpPr>
          <p:nvPr>
            <p:ph type="body" sz="quarter" idx="1"/>
          </p:nvPr>
        </p:nvSpPr>
        <p:spPr>
          <a:prstGeom prst="rect">
            <a:avLst/>
          </a:prstGeom>
        </p:spPr>
        <p:txBody>
          <a:bodyPr/>
          <a:lstStyle/>
          <a:p>
            <a:r>
              <a:t>Mention many alternatives, extremely competitive field</a:t>
            </a:r>
          </a:p>
          <a:p>
            <a:r>
              <a:t>Machine vision: Google, Facebook etc.</a:t>
            </a:r>
          </a:p>
          <a:p>
            <a:r>
              <a:t>Speech recognition: Apple Siri, Amazon Alexa, etc.</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Shape 202"/>
          <p:cNvSpPr>
            <a:spLocks noGrp="1" noRot="1" noChangeAspect="1"/>
          </p:cNvSpPr>
          <p:nvPr>
            <p:ph type="sldImg"/>
          </p:nvPr>
        </p:nvSpPr>
        <p:spPr>
          <a:prstGeom prst="rect">
            <a:avLst/>
          </a:prstGeom>
        </p:spPr>
        <p:txBody>
          <a:bodyPr/>
          <a:lstStyle/>
          <a:p>
            <a:endParaRPr/>
          </a:p>
        </p:txBody>
      </p:sp>
      <p:sp>
        <p:nvSpPr>
          <p:cNvPr id="203" name="Shape 203"/>
          <p:cNvSpPr>
            <a:spLocks noGrp="1"/>
          </p:cNvSpPr>
          <p:nvPr>
            <p:ph type="body" sz="quarter" idx="1"/>
          </p:nvPr>
        </p:nvSpPr>
        <p:spPr>
          <a:prstGeom prst="rect">
            <a:avLst/>
          </a:prstGeom>
        </p:spPr>
        <p:txBody>
          <a:bodyPr/>
          <a:lstStyle/>
          <a:p>
            <a:r>
              <a:t>Point out the similarity with sensory information processing in the brain</a:t>
            </a:r>
          </a:p>
          <a:p>
            <a:r>
              <a:t>(see also later slide)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Shape 208"/>
          <p:cNvSpPr>
            <a:spLocks noGrp="1" noRot="1" noChangeAspect="1"/>
          </p:cNvSpPr>
          <p:nvPr>
            <p:ph type="sldImg"/>
          </p:nvPr>
        </p:nvSpPr>
        <p:spPr>
          <a:prstGeom prst="rect">
            <a:avLst/>
          </a:prstGeom>
        </p:spPr>
        <p:txBody>
          <a:bodyPr/>
          <a:lstStyle/>
          <a:p>
            <a:endParaRPr/>
          </a:p>
        </p:txBody>
      </p:sp>
      <p:sp>
        <p:nvSpPr>
          <p:cNvPr id="209" name="Shape 209"/>
          <p:cNvSpPr>
            <a:spLocks noGrp="1"/>
          </p:cNvSpPr>
          <p:nvPr>
            <p:ph type="body" sz="quarter" idx="1"/>
          </p:nvPr>
        </p:nvSpPr>
        <p:spPr>
          <a:prstGeom prst="rect">
            <a:avLst/>
          </a:prstGeom>
        </p:spPr>
        <p:txBody>
          <a:bodyPr/>
          <a:lstStyle/>
          <a:p>
            <a:r>
              <a:t>Sudden breakthroughs occur almost at the same time in vision, speech recognition, text analysis etc.</a:t>
            </a:r>
          </a:p>
          <a:p>
            <a:r>
              <a:t>Real-time image recognition is reaching human performance levels.</a:t>
            </a:r>
          </a:p>
          <a:p>
            <a:r>
              <a:t>Google’s or Amazon’s speech recognition engines are finally practically useful and used daily.</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Shape 215"/>
          <p:cNvSpPr>
            <a:spLocks noGrp="1" noRot="1" noChangeAspect="1"/>
          </p:cNvSpPr>
          <p:nvPr>
            <p:ph type="sldImg"/>
          </p:nvPr>
        </p:nvSpPr>
        <p:spPr>
          <a:prstGeom prst="rect">
            <a:avLst/>
          </a:prstGeom>
        </p:spPr>
        <p:txBody>
          <a:bodyPr/>
          <a:lstStyle/>
          <a:p>
            <a:endParaRPr/>
          </a:p>
        </p:txBody>
      </p:sp>
      <p:sp>
        <p:nvSpPr>
          <p:cNvPr id="216" name="Shape 216"/>
          <p:cNvSpPr>
            <a:spLocks noGrp="1"/>
          </p:cNvSpPr>
          <p:nvPr>
            <p:ph type="body" sz="quarter" idx="1"/>
          </p:nvPr>
        </p:nvSpPr>
        <p:spPr>
          <a:prstGeom prst="rect">
            <a:avLst/>
          </a:prstGeom>
        </p:spPr>
        <p:txBody>
          <a:bodyPr/>
          <a:lstStyle/>
          <a:p>
            <a:r>
              <a:t>a technique called deep convolutional neural networks which the Super Visison algorithm used to classify the 1.2 million high resolution images in the dataset into 1000 different classes.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Shape 224"/>
          <p:cNvSpPr>
            <a:spLocks noGrp="1" noRot="1" noChangeAspect="1"/>
          </p:cNvSpPr>
          <p:nvPr>
            <p:ph type="sldImg"/>
          </p:nvPr>
        </p:nvSpPr>
        <p:spPr>
          <a:prstGeom prst="rect">
            <a:avLst/>
          </a:prstGeom>
        </p:spPr>
        <p:txBody>
          <a:bodyPr/>
          <a:lstStyle/>
          <a:p>
            <a:endParaRPr/>
          </a:p>
        </p:txBody>
      </p:sp>
      <p:sp>
        <p:nvSpPr>
          <p:cNvPr id="225" name="Shape 225"/>
          <p:cNvSpPr>
            <a:spLocks noGrp="1"/>
          </p:cNvSpPr>
          <p:nvPr>
            <p:ph type="body" sz="quarter" idx="1"/>
          </p:nvPr>
        </p:nvSpPr>
        <p:spPr>
          <a:prstGeom prst="rect">
            <a:avLst/>
          </a:prstGeom>
        </p:spPr>
        <p:txBody>
          <a:bodyPr/>
          <a:lstStyle/>
          <a:p>
            <a:r>
              <a:t>Psychological and physiological experiments established the initial processing model for vision.</a:t>
            </a:r>
          </a:p>
          <a:p>
            <a:r>
              <a:t>Researchers found neurons responding selectively to specific spatial frequencies, specific </a:t>
            </a:r>
          </a:p>
          <a:p>
            <a:r>
              <a:t>orientations, specific texture patterns etc. These neurons are replicated across the visual field.</a:t>
            </a:r>
          </a:p>
          <a:p>
            <a:endParaRPr/>
          </a:p>
          <a:p>
            <a:r>
              <a:t>This gave the hint to LeCun, Hinton, and others, to develop a similarly structured neural network</a:t>
            </a:r>
          </a:p>
          <a:p>
            <a:r>
              <a:t>model: the Convolutional Neural Network.</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Shape 230"/>
          <p:cNvSpPr>
            <a:spLocks noGrp="1" noRot="1" noChangeAspect="1"/>
          </p:cNvSpPr>
          <p:nvPr>
            <p:ph type="sldImg"/>
          </p:nvPr>
        </p:nvSpPr>
        <p:spPr>
          <a:prstGeom prst="rect">
            <a:avLst/>
          </a:prstGeom>
        </p:spPr>
        <p:txBody>
          <a:bodyPr/>
          <a:lstStyle/>
          <a:p>
            <a:endParaRPr/>
          </a:p>
        </p:txBody>
      </p:sp>
      <p:sp>
        <p:nvSpPr>
          <p:cNvPr id="231" name="Shape 231"/>
          <p:cNvSpPr>
            <a:spLocks noGrp="1"/>
          </p:cNvSpPr>
          <p:nvPr>
            <p:ph type="body" sz="quarter" idx="1"/>
          </p:nvPr>
        </p:nvSpPr>
        <p:spPr>
          <a:prstGeom prst="rect">
            <a:avLst/>
          </a:prstGeom>
        </p:spPr>
        <p:txBody>
          <a:bodyPr/>
          <a:lstStyle/>
          <a:p>
            <a:r>
              <a:t>Deep convolutional networks are based on a biological model of human vision</a:t>
            </a:r>
          </a:p>
          <a:p>
            <a:r>
              <a:t>The visual cortex has a layered structure, first doing local feature extraction</a:t>
            </a:r>
          </a:p>
          <a:p>
            <a:r>
              <a:t>Similar structures are useful for other sensory tasks (hearing etc.)</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Shape 237"/>
          <p:cNvSpPr>
            <a:spLocks noGrp="1" noRot="1" noChangeAspect="1"/>
          </p:cNvSpPr>
          <p:nvPr>
            <p:ph type="sldImg"/>
          </p:nvPr>
        </p:nvSpPr>
        <p:spPr>
          <a:prstGeom prst="rect">
            <a:avLst/>
          </a:prstGeom>
        </p:spPr>
        <p:txBody>
          <a:bodyPr/>
          <a:lstStyle/>
          <a:p>
            <a:endParaRPr/>
          </a:p>
        </p:txBody>
      </p:sp>
      <p:sp>
        <p:nvSpPr>
          <p:cNvPr id="238" name="Shape 238"/>
          <p:cNvSpPr>
            <a:spLocks noGrp="1"/>
          </p:cNvSpPr>
          <p:nvPr>
            <p:ph type="body" sz="quarter" idx="1"/>
          </p:nvPr>
        </p:nvSpPr>
        <p:spPr>
          <a:prstGeom prst="rect">
            <a:avLst/>
          </a:prstGeom>
        </p:spPr>
        <p:txBody>
          <a:bodyPr/>
          <a:lstStyle/>
          <a:p>
            <a:r>
              <a:t>What are the choices of a farmer observing decreased productivity or quality?</a:t>
            </a:r>
          </a:p>
          <a:p>
            <a:r>
              <a:t>Use traditional methods</a:t>
            </a:r>
          </a:p>
          <a:p>
            <a:r>
              <a:t>Ask help from fellow farmers</a:t>
            </a:r>
          </a:p>
          <a:p>
            <a:r>
              <a:t>Ask help from agronomists</a:t>
            </a:r>
          </a:p>
          <a:p>
            <a:r>
              <a:t>Search for information in books or on the Internet</a:t>
            </a:r>
          </a:p>
          <a:p>
            <a:r>
              <a:t>Which of these are available in developing vs. developed countries?</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 name="Shape 242"/>
          <p:cNvSpPr>
            <a:spLocks noGrp="1" noRot="1" noChangeAspect="1"/>
          </p:cNvSpPr>
          <p:nvPr>
            <p:ph type="sldImg"/>
          </p:nvPr>
        </p:nvSpPr>
        <p:spPr>
          <a:prstGeom prst="rect">
            <a:avLst/>
          </a:prstGeom>
        </p:spPr>
        <p:txBody>
          <a:bodyPr/>
          <a:lstStyle/>
          <a:p>
            <a:endParaRPr/>
          </a:p>
        </p:txBody>
      </p:sp>
      <p:sp>
        <p:nvSpPr>
          <p:cNvPr id="243" name="Shape 243"/>
          <p:cNvSpPr>
            <a:spLocks noGrp="1"/>
          </p:cNvSpPr>
          <p:nvPr>
            <p:ph type="body" sz="quarter" idx="1"/>
          </p:nvPr>
        </p:nvSpPr>
        <p:spPr>
          <a:prstGeom prst="rect">
            <a:avLst/>
          </a:prstGeom>
        </p:spPr>
        <p:txBody>
          <a:bodyPr/>
          <a:lstStyle/>
          <a:p>
            <a:r>
              <a:t>Motivating example: the success of DL methods for human face recognition (Facebook, photo albums etc.)</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Shape 252"/>
          <p:cNvSpPr>
            <a:spLocks noGrp="1" noRot="1" noChangeAspect="1"/>
          </p:cNvSpPr>
          <p:nvPr>
            <p:ph type="sldImg"/>
          </p:nvPr>
        </p:nvSpPr>
        <p:spPr>
          <a:prstGeom prst="rect">
            <a:avLst/>
          </a:prstGeom>
        </p:spPr>
        <p:txBody>
          <a:bodyPr/>
          <a:lstStyle/>
          <a:p>
            <a:endParaRPr/>
          </a:p>
        </p:txBody>
      </p:sp>
      <p:sp>
        <p:nvSpPr>
          <p:cNvPr id="253" name="Shape 253"/>
          <p:cNvSpPr>
            <a:spLocks noGrp="1"/>
          </p:cNvSpPr>
          <p:nvPr>
            <p:ph type="body" sz="quarter" idx="1"/>
          </p:nvPr>
        </p:nvSpPr>
        <p:spPr>
          <a:prstGeom prst="rect">
            <a:avLst/>
          </a:prstGeom>
        </p:spPr>
        <p:txBody>
          <a:bodyPr/>
          <a:lstStyle/>
          <a:p>
            <a:r>
              <a:t>Assignment: download sample image sets from PlantVillage; try to give a description of the disease symptoms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 name="Shape 261"/>
          <p:cNvSpPr>
            <a:spLocks noGrp="1" noRot="1" noChangeAspect="1"/>
          </p:cNvSpPr>
          <p:nvPr>
            <p:ph type="sldImg"/>
          </p:nvPr>
        </p:nvSpPr>
        <p:spPr>
          <a:prstGeom prst="rect">
            <a:avLst/>
          </a:prstGeom>
        </p:spPr>
        <p:txBody>
          <a:bodyPr/>
          <a:lstStyle/>
          <a:p>
            <a:endParaRPr/>
          </a:p>
        </p:txBody>
      </p:sp>
      <p:sp>
        <p:nvSpPr>
          <p:cNvPr id="262" name="Shape 262"/>
          <p:cNvSpPr>
            <a:spLocks noGrp="1"/>
          </p:cNvSpPr>
          <p:nvPr>
            <p:ph type="body" sz="quarter" idx="1"/>
          </p:nvPr>
        </p:nvSpPr>
        <p:spPr>
          <a:prstGeom prst="rect">
            <a:avLst/>
          </a:prstGeom>
        </p:spPr>
        <p:txBody>
          <a:bodyPr/>
          <a:lstStyle/>
          <a:p>
            <a:r>
              <a:t>Explain convolution</a:t>
            </a:r>
          </a:p>
          <a:p>
            <a:r>
              <a:t>Explain subsampling</a:t>
            </a:r>
          </a:p>
          <a:p>
            <a:r>
              <a:t>Discuss why there are several levels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 name="Shape 269"/>
          <p:cNvSpPr>
            <a:spLocks noGrp="1" noRot="1" noChangeAspect="1"/>
          </p:cNvSpPr>
          <p:nvPr>
            <p:ph type="sldImg"/>
          </p:nvPr>
        </p:nvSpPr>
        <p:spPr>
          <a:prstGeom prst="rect">
            <a:avLst/>
          </a:prstGeom>
        </p:spPr>
        <p:txBody>
          <a:bodyPr/>
          <a:lstStyle/>
          <a:p>
            <a:endParaRPr/>
          </a:p>
        </p:txBody>
      </p:sp>
      <p:sp>
        <p:nvSpPr>
          <p:cNvPr id="270" name="Shape 270"/>
          <p:cNvSpPr>
            <a:spLocks noGrp="1"/>
          </p:cNvSpPr>
          <p:nvPr>
            <p:ph type="body" sz="quarter" idx="1"/>
          </p:nvPr>
        </p:nvSpPr>
        <p:spPr>
          <a:prstGeom prst="rect">
            <a:avLst/>
          </a:prstGeom>
        </p:spPr>
        <p:txBody>
          <a:bodyPr/>
          <a:lstStyle/>
          <a:p>
            <a:r>
              <a:t>Explain activation</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noRot="1" noChangeAspect="1"/>
          </p:cNvSpPr>
          <p:nvPr>
            <p:ph type="sldImg"/>
          </p:nvPr>
        </p:nvSpPr>
        <p:spPr>
          <a:prstGeom prst="rect">
            <a:avLst/>
          </a:prstGeom>
        </p:spPr>
        <p:txBody>
          <a:bodyPr/>
          <a:lstStyle/>
          <a:p>
            <a:endParaRPr/>
          </a:p>
        </p:txBody>
      </p:sp>
      <p:sp>
        <p:nvSpPr>
          <p:cNvPr id="151" name="Shape 151"/>
          <p:cNvSpPr>
            <a:spLocks noGrp="1"/>
          </p:cNvSpPr>
          <p:nvPr>
            <p:ph type="body" sz="quarter" idx="1"/>
          </p:nvPr>
        </p:nvSpPr>
        <p:spPr>
          <a:prstGeom prst="rect">
            <a:avLst/>
          </a:prstGeom>
        </p:spPr>
        <p:txBody>
          <a:bodyPr/>
          <a:lstStyle/>
          <a:p>
            <a:r>
              <a:t>Discussion: how can AI assist in creative tasks?</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Shape 311"/>
          <p:cNvSpPr>
            <a:spLocks noGrp="1" noRot="1" noChangeAspect="1"/>
          </p:cNvSpPr>
          <p:nvPr>
            <p:ph type="sldImg"/>
          </p:nvPr>
        </p:nvSpPr>
        <p:spPr>
          <a:prstGeom prst="rect">
            <a:avLst/>
          </a:prstGeom>
        </p:spPr>
        <p:txBody>
          <a:bodyPr/>
          <a:lstStyle/>
          <a:p>
            <a:endParaRPr/>
          </a:p>
        </p:txBody>
      </p:sp>
      <p:sp>
        <p:nvSpPr>
          <p:cNvPr id="312" name="Shape 312"/>
          <p:cNvSpPr>
            <a:spLocks noGrp="1"/>
          </p:cNvSpPr>
          <p:nvPr>
            <p:ph type="body" sz="quarter" idx="1"/>
          </p:nvPr>
        </p:nvSpPr>
        <p:spPr>
          <a:prstGeom prst="rect">
            <a:avLst/>
          </a:prstGeom>
        </p:spPr>
        <p:txBody>
          <a:bodyPr/>
          <a:lstStyle/>
          <a:p>
            <a:r>
              <a:t>AI stories are found in every field; encourage students to collect interesting and surprising ones.</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Shape 319"/>
          <p:cNvSpPr>
            <a:spLocks noGrp="1" noRot="1" noChangeAspect="1"/>
          </p:cNvSpPr>
          <p:nvPr>
            <p:ph type="sldImg"/>
          </p:nvPr>
        </p:nvSpPr>
        <p:spPr>
          <a:prstGeom prst="rect">
            <a:avLst/>
          </a:prstGeom>
        </p:spPr>
        <p:txBody>
          <a:bodyPr/>
          <a:lstStyle/>
          <a:p>
            <a:endParaRPr/>
          </a:p>
        </p:txBody>
      </p:sp>
      <p:sp>
        <p:nvSpPr>
          <p:cNvPr id="320" name="Shape 320"/>
          <p:cNvSpPr>
            <a:spLocks noGrp="1"/>
          </p:cNvSpPr>
          <p:nvPr>
            <p:ph type="body" sz="quarter" idx="1"/>
          </p:nvPr>
        </p:nvSpPr>
        <p:spPr>
          <a:prstGeom prst="rect">
            <a:avLst/>
          </a:prstGeom>
        </p:spPr>
        <p:txBody>
          <a:bodyPr/>
          <a:lstStyle/>
          <a:p>
            <a:r>
              <a:t>Google’s Ali Rahimi, winner of the the Test-of-Time award at the recent Conference on Neural Information Processing (NIPS)… put it bluntly in his NIPS presentation: “Machine learning has become alchemy.”</a:t>
            </a:r>
          </a:p>
          <a:p>
            <a:endParaRPr/>
          </a:p>
          <a:p>
            <a:r>
              <a:t>As AI gradually penetrates critical fields such as law and healthcare, the debate is bound to reignite.</a:t>
            </a:r>
          </a:p>
          <a:p>
            <a:endParaRPr/>
          </a:p>
          <a:p>
            <a:r>
              <a:t>Discuss how important is a theoretical foundation. Which point of view do you subscribe to?</a:t>
            </a:r>
          </a:p>
          <a:p>
            <a:pPr marL="120315" indent="-120315">
              <a:buSzPct val="100000"/>
              <a:buChar char="-"/>
            </a:pPr>
            <a:r>
              <a:t>it works, let’s use it!</a:t>
            </a:r>
          </a:p>
          <a:p>
            <a:pPr marL="120315" indent="-120315">
              <a:buSzPct val="100000"/>
              <a:buChar char="-"/>
            </a:pPr>
            <a:r>
              <a:t>without theory, we cannot tell if it gives correct results in a new field, so must check and cross-verify every time!</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Shape 325"/>
          <p:cNvSpPr>
            <a:spLocks noGrp="1" noRot="1" noChangeAspect="1"/>
          </p:cNvSpPr>
          <p:nvPr>
            <p:ph type="sldImg"/>
          </p:nvPr>
        </p:nvSpPr>
        <p:spPr>
          <a:prstGeom prst="rect">
            <a:avLst/>
          </a:prstGeom>
        </p:spPr>
        <p:txBody>
          <a:bodyPr/>
          <a:lstStyle/>
          <a:p>
            <a:endParaRPr/>
          </a:p>
        </p:txBody>
      </p:sp>
      <p:sp>
        <p:nvSpPr>
          <p:cNvPr id="326" name="Shape 326"/>
          <p:cNvSpPr>
            <a:spLocks noGrp="1"/>
          </p:cNvSpPr>
          <p:nvPr>
            <p:ph type="body" sz="quarter" idx="1"/>
          </p:nvPr>
        </p:nvSpPr>
        <p:spPr>
          <a:prstGeom prst="rect">
            <a:avLst/>
          </a:prstGeom>
        </p:spPr>
        <p:txBody>
          <a:bodyPr/>
          <a:lstStyle/>
          <a:p>
            <a:r>
              <a:t>Discuss implications for critical usage (security, military etc.)</a:t>
            </a:r>
          </a:p>
          <a:p>
            <a:r>
              <a:t>How to manipulate an AI system?</a:t>
            </a:r>
          </a:p>
          <a:p>
            <a:r>
              <a:t>How would “social engineering” look like in a society with a mixture of humans and AI?</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2" name="Shape 332"/>
          <p:cNvSpPr>
            <a:spLocks noGrp="1" noRot="1" noChangeAspect="1"/>
          </p:cNvSpPr>
          <p:nvPr>
            <p:ph type="sldImg"/>
          </p:nvPr>
        </p:nvSpPr>
        <p:spPr>
          <a:prstGeom prst="rect">
            <a:avLst/>
          </a:prstGeom>
        </p:spPr>
        <p:txBody>
          <a:bodyPr/>
          <a:lstStyle/>
          <a:p>
            <a:endParaRPr/>
          </a:p>
        </p:txBody>
      </p:sp>
      <p:sp>
        <p:nvSpPr>
          <p:cNvPr id="333" name="Shape 333"/>
          <p:cNvSpPr>
            <a:spLocks noGrp="1"/>
          </p:cNvSpPr>
          <p:nvPr>
            <p:ph type="body" sz="quarter" idx="1"/>
          </p:nvPr>
        </p:nvSpPr>
        <p:spPr>
          <a:prstGeom prst="rect">
            <a:avLst/>
          </a:prstGeom>
        </p:spPr>
        <p:txBody>
          <a:bodyPr/>
          <a:lstStyle/>
          <a:p>
            <a:r>
              <a:t>Engage students in debate about:</a:t>
            </a:r>
          </a:p>
          <a:p>
            <a:pPr marL="120315" indent="-120315">
              <a:buSzPct val="100000"/>
              <a:buChar char="-"/>
            </a:pPr>
            <a:r>
              <a:t>Is defense an appropriate field for deploying AI?</a:t>
            </a:r>
          </a:p>
          <a:p>
            <a:pPr marL="120315" indent="-120315">
              <a:buSzPct val="100000"/>
              <a:buChar char="-"/>
            </a:pPr>
            <a:r>
              <a:t>What safeguards do you want to see?</a:t>
            </a:r>
          </a:p>
          <a:p>
            <a:pPr marL="120315" indent="-120315">
              <a:buSzPct val="100000"/>
              <a:buChar char="-"/>
            </a:pPr>
            <a:r>
              <a:t>What about potential adversaries with less scruples?</a:t>
            </a:r>
          </a:p>
          <a:p>
            <a:pPr marL="120315" indent="-120315">
              <a:buSzPct val="100000"/>
              <a:buChar char="-"/>
            </a:pPr>
            <a:r>
              <a:t>What is a possible scenario for offense / defense?</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 name="Shape 337"/>
          <p:cNvSpPr>
            <a:spLocks noGrp="1" noRot="1" noChangeAspect="1"/>
          </p:cNvSpPr>
          <p:nvPr>
            <p:ph type="sldImg"/>
          </p:nvPr>
        </p:nvSpPr>
        <p:spPr>
          <a:prstGeom prst="rect">
            <a:avLst/>
          </a:prstGeom>
        </p:spPr>
        <p:txBody>
          <a:bodyPr/>
          <a:lstStyle/>
          <a:p>
            <a:endParaRPr/>
          </a:p>
        </p:txBody>
      </p:sp>
      <p:sp>
        <p:nvSpPr>
          <p:cNvPr id="338" name="Shape 338"/>
          <p:cNvSpPr>
            <a:spLocks noGrp="1"/>
          </p:cNvSpPr>
          <p:nvPr>
            <p:ph type="body" sz="quarter" idx="1"/>
          </p:nvPr>
        </p:nvSpPr>
        <p:spPr>
          <a:prstGeom prst="rect">
            <a:avLst/>
          </a:prstGeom>
        </p:spPr>
        <p:txBody>
          <a:bodyPr/>
          <a:lstStyle/>
          <a:p>
            <a:r>
              <a:t>Start from Google, Amazon, IBM, the big players.</a:t>
            </a:r>
          </a:p>
          <a:p>
            <a:r>
              <a:t>Then take a look at startups, niche companies.</a:t>
            </a:r>
          </a:p>
          <a:p>
            <a:r>
              <a:t>Essay: your view of Deep Learning as a tool for understanding data</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t>Discussion: how can AI be incorporated into daily life?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Discussion: how can AI be used for safety, security?</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a:spLocks noGrp="1" noRot="1" noChangeAspect="1"/>
          </p:cNvSpPr>
          <p:nvPr>
            <p:ph type="sldImg"/>
          </p:nvPr>
        </p:nvSpPr>
        <p:spPr>
          <a:prstGeom prst="rect">
            <a:avLst/>
          </a:prstGeom>
        </p:spPr>
        <p:txBody>
          <a:bodyPr/>
          <a:lstStyle/>
          <a:p>
            <a:endParaRPr/>
          </a:p>
        </p:txBody>
      </p:sp>
      <p:sp>
        <p:nvSpPr>
          <p:cNvPr id="172" name="Shape 172"/>
          <p:cNvSpPr>
            <a:spLocks noGrp="1"/>
          </p:cNvSpPr>
          <p:nvPr>
            <p:ph type="body" sz="quarter" idx="1"/>
          </p:nvPr>
        </p:nvSpPr>
        <p:spPr>
          <a:prstGeom prst="rect">
            <a:avLst/>
          </a:prstGeom>
        </p:spPr>
        <p:txBody>
          <a:bodyPr/>
          <a:lstStyle/>
          <a:p>
            <a:r>
              <a:t>Discussion: how can AI be used in computing tools?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Shape 178"/>
          <p:cNvSpPr>
            <a:spLocks noGrp="1" noRot="1" noChangeAspect="1"/>
          </p:cNvSpPr>
          <p:nvPr>
            <p:ph type="sldImg"/>
          </p:nvPr>
        </p:nvSpPr>
        <p:spPr>
          <a:prstGeom prst="rect">
            <a:avLst/>
          </a:prstGeom>
        </p:spPr>
        <p:txBody>
          <a:bodyPr/>
          <a:lstStyle/>
          <a:p>
            <a:endParaRPr/>
          </a:p>
        </p:txBody>
      </p:sp>
      <p:sp>
        <p:nvSpPr>
          <p:cNvPr id="179" name="Shape 179"/>
          <p:cNvSpPr>
            <a:spLocks noGrp="1"/>
          </p:cNvSpPr>
          <p:nvPr>
            <p:ph type="body" sz="quarter" idx="1"/>
          </p:nvPr>
        </p:nvSpPr>
        <p:spPr>
          <a:prstGeom prst="rect">
            <a:avLst/>
          </a:prstGeom>
        </p:spPr>
        <p:txBody>
          <a:bodyPr/>
          <a:lstStyle/>
          <a:p>
            <a:r>
              <a:t>Discussion: how can AI be used as components, e.g. in hearing aids?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p>
            <a:r>
              <a:t>Discussion: how can AI assist in biological and agricultural industries?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Shape 189"/>
          <p:cNvSpPr>
            <a:spLocks noGrp="1" noRot="1" noChangeAspect="1"/>
          </p:cNvSpPr>
          <p:nvPr>
            <p:ph type="sldImg"/>
          </p:nvPr>
        </p:nvSpPr>
        <p:spPr>
          <a:prstGeom prst="rect">
            <a:avLst/>
          </a:prstGeom>
        </p:spPr>
        <p:txBody>
          <a:bodyPr/>
          <a:lstStyle/>
          <a:p>
            <a:endParaRPr/>
          </a:p>
        </p:txBody>
      </p:sp>
      <p:sp>
        <p:nvSpPr>
          <p:cNvPr id="190" name="Shape 190"/>
          <p:cNvSpPr>
            <a:spLocks noGrp="1"/>
          </p:cNvSpPr>
          <p:nvPr>
            <p:ph type="body" sz="quarter" idx="1"/>
          </p:nvPr>
        </p:nvSpPr>
        <p:spPr>
          <a:prstGeom prst="rect">
            <a:avLst/>
          </a:prstGeom>
        </p:spPr>
        <p:txBody>
          <a:bodyPr/>
          <a:lstStyle/>
          <a:p>
            <a:r>
              <a:t>A lot of research have been done in the past to design and refine feature generation</a:t>
            </a:r>
          </a:p>
          <a:p>
            <a:r>
              <a:t>Neural Networks have been used for decades; the biggest change is the abundance of processing power</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t>Textures: mention Haralick features  </a:t>
            </a:r>
            <a:r>
              <a:rPr u="sng">
                <a:solidFill>
                  <a:srgbClr val="0000FF"/>
                </a:solidFill>
                <a:uFill>
                  <a:solidFill>
                    <a:srgbClr val="0000FF"/>
                  </a:solidFill>
                </a:uFill>
                <a:hlinkClick r:id="rId3"/>
              </a:rPr>
              <a:t>https://ieeexplore.ieee.org/document/4309314/</a:t>
            </a:r>
          </a:p>
          <a:p>
            <a:r>
              <a:t>Spectrum: mention FFT in Scipy, Numpy</a:t>
            </a: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 name="Title Text"/>
          <p:cNvSpPr txBox="1">
            <a:spLocks noGrp="1"/>
          </p:cNvSpPr>
          <p:nvPr>
            <p:ph type="title"/>
          </p:nvPr>
        </p:nvSpPr>
        <p:spPr>
          <a:xfrm>
            <a:off x="685800" y="2130425"/>
            <a:ext cx="7772400" cy="1470025"/>
          </a:xfrm>
          <a:prstGeom prst="rect">
            <a:avLst/>
          </a:prstGeom>
        </p:spPr>
        <p:txBody>
          <a:bodyPr/>
          <a:lstStyle/>
          <a:p>
            <a:r>
              <a:t>Title Text</a:t>
            </a:r>
          </a:p>
        </p:txBody>
      </p:sp>
      <p:sp>
        <p:nvSpPr>
          <p:cNvPr id="13" name="Body Level One…"/>
          <p:cNvSpPr txBox="1">
            <a:spLocks noGrp="1"/>
          </p:cNvSpPr>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95" name="Title Text"/>
          <p:cNvSpPr txBox="1">
            <a:spLocks noGrp="1"/>
          </p:cNvSpPr>
          <p:nvPr>
            <p:ph type="title"/>
          </p:nvPr>
        </p:nvSpPr>
        <p:spPr>
          <a:prstGeom prst="rect">
            <a:avLst/>
          </a:prstGeom>
        </p:spPr>
        <p:txBody>
          <a:bodyPr/>
          <a:lstStyle/>
          <a:p>
            <a:r>
              <a:t>Title Text</a:t>
            </a:r>
          </a:p>
        </p:txBody>
      </p:sp>
      <p:sp>
        <p:nvSpPr>
          <p:cNvPr id="96"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04" name="Title Text"/>
          <p:cNvSpPr txBox="1">
            <a:spLocks noGrp="1"/>
          </p:cNvSpPr>
          <p:nvPr>
            <p:ph type="title"/>
          </p:nvPr>
        </p:nvSpPr>
        <p:spPr>
          <a:xfrm>
            <a:off x="6629400" y="274638"/>
            <a:ext cx="2057400" cy="5851526"/>
          </a:xfrm>
          <a:prstGeom prst="rect">
            <a:avLst/>
          </a:prstGeom>
        </p:spPr>
        <p:txBody>
          <a:bodyPr/>
          <a:lstStyle/>
          <a:p>
            <a:r>
              <a:t>Title Text</a:t>
            </a:r>
          </a:p>
        </p:txBody>
      </p:sp>
      <p:sp>
        <p:nvSpPr>
          <p:cNvPr id="105" name="Body Level One…"/>
          <p:cNvSpPr txBox="1">
            <a:spLocks noGrp="1"/>
          </p:cNvSpPr>
          <p:nvPr>
            <p:ph type="body" idx="1"/>
          </p:nvPr>
        </p:nvSpPr>
        <p:spPr>
          <a:xfrm>
            <a:off x="457200" y="274638"/>
            <a:ext cx="6019800" cy="58515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113" name="Title Text"/>
          <p:cNvSpPr txBox="1">
            <a:spLocks noGrp="1"/>
          </p:cNvSpPr>
          <p:nvPr>
            <p:ph type="title"/>
          </p:nvPr>
        </p:nvSpPr>
        <p:spPr>
          <a:prstGeom prst="rect">
            <a:avLst/>
          </a:prstGeom>
        </p:spPr>
        <p:txBody>
          <a:bodyPr/>
          <a:lstStyle/>
          <a:p>
            <a:r>
              <a:t>Title Text</a:t>
            </a:r>
          </a:p>
        </p:txBody>
      </p:sp>
      <p:sp>
        <p:nvSpPr>
          <p:cNvPr id="114"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1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1" name="Title Text"/>
          <p:cNvSpPr txBox="1">
            <a:spLocks noGrp="1"/>
          </p:cNvSpPr>
          <p:nvPr>
            <p:ph type="title"/>
          </p:nvPr>
        </p:nvSpPr>
        <p:spPr>
          <a:prstGeom prst="rect">
            <a:avLst/>
          </a:prstGeom>
        </p:spPr>
        <p:txBody>
          <a:bodyPr/>
          <a:lstStyle/>
          <a:p>
            <a:r>
              <a:t>Title Text</a:t>
            </a:r>
          </a:p>
        </p:txBody>
      </p:sp>
      <p:sp>
        <p:nvSpPr>
          <p:cNvPr id="22"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a:spLocks noGrp="1"/>
          </p:cNvSpPr>
          <p:nvPr>
            <p:ph type="title"/>
          </p:nvPr>
        </p:nvSpPr>
        <p:spPr>
          <a:xfrm>
            <a:off x="722312" y="4406900"/>
            <a:ext cx="7772401" cy="1362075"/>
          </a:xfrm>
          <a:prstGeom prst="rect">
            <a:avLst/>
          </a:prstGeom>
        </p:spPr>
        <p:txBody>
          <a:bodyPr anchor="t"/>
          <a:lstStyle>
            <a:lvl1pPr algn="l">
              <a:defRPr sz="4000" b="1" cap="all"/>
            </a:lvl1pPr>
          </a:lstStyle>
          <a:p>
            <a:r>
              <a:t>Title Text</a:t>
            </a:r>
          </a:p>
        </p:txBody>
      </p:sp>
      <p:sp>
        <p:nvSpPr>
          <p:cNvPr id="32" name="Body Level One…"/>
          <p:cNvSpPr txBox="1">
            <a:spLocks noGrp="1"/>
          </p:cNvSpPr>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a:spLocks noGrp="1"/>
          </p:cNvSpPr>
          <p:nvPr>
            <p:ph type="title"/>
          </p:nvPr>
        </p:nvSpPr>
        <p:spPr>
          <a:prstGeom prst="rect">
            <a:avLst/>
          </a:prstGeom>
        </p:spPr>
        <p:txBody>
          <a:bodyPr/>
          <a:lstStyle/>
          <a:p>
            <a:r>
              <a:t>Title Text</a:t>
            </a:r>
          </a:p>
        </p:txBody>
      </p:sp>
      <p:sp>
        <p:nvSpPr>
          <p:cNvPr id="42" name="Body Level One…"/>
          <p:cNvSpPr txBox="1">
            <a:spLocks noGrp="1"/>
          </p:cNvSpPr>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r>
              <a:t>Body Level One</a:t>
            </a:r>
          </a:p>
          <a:p>
            <a:pPr lvl="1"/>
            <a:r>
              <a:t>Body Level Two</a:t>
            </a:r>
          </a:p>
          <a:p>
            <a:pPr lvl="2"/>
            <a:r>
              <a:t>Body Level Three</a:t>
            </a:r>
          </a:p>
          <a:p>
            <a:pPr lvl="3"/>
            <a:r>
              <a:t>Body Level Four</a:t>
            </a:r>
          </a:p>
          <a:p>
            <a:pPr lvl="4"/>
            <a:r>
              <a:t>Body Level Five</a:t>
            </a:r>
          </a:p>
        </p:txBody>
      </p:sp>
      <p:sp>
        <p:nvSpPr>
          <p:cNvPr id="4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0" name="Title Text"/>
          <p:cNvSpPr txBox="1">
            <a:spLocks noGrp="1"/>
          </p:cNvSpPr>
          <p:nvPr>
            <p:ph type="title"/>
          </p:nvPr>
        </p:nvSpPr>
        <p:spPr>
          <a:prstGeom prst="rect">
            <a:avLst/>
          </a:prstGeom>
        </p:spPr>
        <p:txBody>
          <a:bodyPr/>
          <a:lstStyle/>
          <a:p>
            <a:r>
              <a:t>Title Text</a:t>
            </a:r>
          </a:p>
        </p:txBody>
      </p:sp>
      <p:sp>
        <p:nvSpPr>
          <p:cNvPr id="51" name="Body Level One…"/>
          <p:cNvSpPr txBox="1">
            <a:spLocks noGrp="1"/>
          </p:cNvSpPr>
          <p:nvPr>
            <p:ph type="body" sz="quarter" idx="1"/>
          </p:nvPr>
        </p:nvSpPr>
        <p:spPr>
          <a:xfrm>
            <a:off x="457200" y="1535112"/>
            <a:ext cx="4040188" cy="639763"/>
          </a:xfrm>
          <a:prstGeom prst="rect">
            <a:avLst/>
          </a:prstGeom>
        </p:spPr>
        <p:txBody>
          <a:bodyPr anchor="b"/>
          <a:lstStyle>
            <a:lvl1pPr marL="0" indent="0">
              <a:spcBef>
                <a:spcPts val="500"/>
              </a:spcBef>
              <a:buSzTx/>
              <a:buFontTx/>
              <a:buNone/>
              <a:defRPr sz="2400" b="1"/>
            </a:lvl1pPr>
            <a:lvl2pPr marL="0" indent="457200">
              <a:spcBef>
                <a:spcPts val="500"/>
              </a:spcBef>
              <a:buSzTx/>
              <a:buFontTx/>
              <a:buNone/>
              <a:defRPr sz="2400" b="1"/>
            </a:lvl2pPr>
            <a:lvl3pPr marL="0" indent="914400">
              <a:spcBef>
                <a:spcPts val="500"/>
              </a:spcBef>
              <a:buSzTx/>
              <a:buFontTx/>
              <a:buNone/>
              <a:defRPr sz="2400" b="1"/>
            </a:lvl3pPr>
            <a:lvl4pPr marL="0" indent="1371600">
              <a:spcBef>
                <a:spcPts val="500"/>
              </a:spcBef>
              <a:buSzTx/>
              <a:buFontTx/>
              <a:buNone/>
              <a:defRPr sz="2400" b="1"/>
            </a:lvl4pPr>
            <a:lvl5pPr marL="0" indent="1828800">
              <a:spcBef>
                <a:spcPts val="500"/>
              </a:spcBef>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52" name="Text Placeholder 4"/>
          <p:cNvSpPr>
            <a:spLocks noGrp="1"/>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sz="2400" b="1"/>
            </a:pPr>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p>
            <a:r>
              <a:t>Title Text</a:t>
            </a:r>
          </a:p>
        </p:txBody>
      </p:sp>
      <p:sp>
        <p:nvSpPr>
          <p:cNvPr id="6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5" name="Title Text"/>
          <p:cNvSpPr txBox="1">
            <a:spLocks noGrp="1"/>
          </p:cNvSpPr>
          <p:nvPr>
            <p:ph type="title"/>
          </p:nvPr>
        </p:nvSpPr>
        <p:spPr>
          <a:xfrm>
            <a:off x="457200" y="273050"/>
            <a:ext cx="3008314" cy="1162050"/>
          </a:xfrm>
          <a:prstGeom prst="rect">
            <a:avLst/>
          </a:prstGeom>
        </p:spPr>
        <p:txBody>
          <a:bodyPr anchor="b"/>
          <a:lstStyle>
            <a:lvl1pPr algn="l">
              <a:defRPr sz="2000" b="1"/>
            </a:lvl1pPr>
          </a:lstStyle>
          <a:p>
            <a:r>
              <a:t>Title Text</a:t>
            </a:r>
          </a:p>
        </p:txBody>
      </p:sp>
      <p:sp>
        <p:nvSpPr>
          <p:cNvPr id="76" name="Body Level One…"/>
          <p:cNvSpPr txBox="1">
            <a:spLocks noGrp="1"/>
          </p:cNvSpPr>
          <p:nvPr>
            <p:ph type="body" idx="1"/>
          </p:nvPr>
        </p:nvSpPr>
        <p:spPr>
          <a:xfrm>
            <a:off x="3575050" y="273050"/>
            <a:ext cx="5111750" cy="585311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7" name="Text Placeholder 3"/>
          <p:cNvSpPr>
            <a:spLocks noGrp="1"/>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endParaRPr/>
          </a:p>
        </p:txBody>
      </p:sp>
      <p:sp>
        <p:nvSpPr>
          <p:cNvPr id="7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5" name="Title Text"/>
          <p:cNvSpPr txBox="1">
            <a:spLocks noGrp="1"/>
          </p:cNvSpPr>
          <p:nvPr>
            <p:ph type="title"/>
          </p:nvPr>
        </p:nvSpPr>
        <p:spPr>
          <a:xfrm>
            <a:off x="1792288" y="4800600"/>
            <a:ext cx="5486401" cy="566738"/>
          </a:xfrm>
          <a:prstGeom prst="rect">
            <a:avLst/>
          </a:prstGeom>
        </p:spPr>
        <p:txBody>
          <a:bodyPr anchor="b"/>
          <a:lstStyle>
            <a:lvl1pPr algn="l">
              <a:defRPr sz="2000" b="1"/>
            </a:lvl1pPr>
          </a:lstStyle>
          <a:p>
            <a:r>
              <a:t>Title Text</a:t>
            </a:r>
          </a:p>
        </p:txBody>
      </p:sp>
      <p:sp>
        <p:nvSpPr>
          <p:cNvPr id="86" name="Picture Placeholder 2"/>
          <p:cNvSpPr>
            <a:spLocks noGrp="1"/>
          </p:cNvSpPr>
          <p:nvPr>
            <p:ph type="pic" sz="half" idx="13"/>
          </p:nvPr>
        </p:nvSpPr>
        <p:spPr>
          <a:xfrm>
            <a:off x="1792288" y="612775"/>
            <a:ext cx="5486401" cy="4114800"/>
          </a:xfrm>
          <a:prstGeom prst="rect">
            <a:avLst/>
          </a:prstGeom>
        </p:spPr>
        <p:txBody>
          <a:bodyPr lIns="91439" rIns="91439">
            <a:noAutofit/>
          </a:bodyPr>
          <a:lstStyle/>
          <a:p>
            <a:endParaRPr/>
          </a:p>
        </p:txBody>
      </p:sp>
      <p:sp>
        <p:nvSpPr>
          <p:cNvPr id="87" name="Body Level One…"/>
          <p:cNvSpPr txBox="1">
            <a:spLocks noGrp="1"/>
          </p:cNvSpPr>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r>
              <a:t>Body Level One</a:t>
            </a:r>
          </a:p>
          <a:p>
            <a:pPr lvl="1"/>
            <a:r>
              <a:t>Body Level Two</a:t>
            </a:r>
          </a:p>
          <a:p>
            <a:pPr lvl="2"/>
            <a:r>
              <a:t>Body Level Three</a:t>
            </a:r>
          </a:p>
          <a:p>
            <a:pPr lvl="3"/>
            <a:r>
              <a:t>Body Level Four</a:t>
            </a:r>
          </a:p>
          <a:p>
            <a:pPr lvl="4"/>
            <a:r>
              <a:t>Body Level Five</a:t>
            </a:r>
          </a:p>
        </p:txBody>
      </p:sp>
      <p:sp>
        <p:nvSpPr>
          <p:cNvPr id="8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14">
            <a:extLst/>
          </a:blip>
          <a:stretch>
            <a:fillRect/>
          </a:stretch>
        </p:blipFill>
        <p:spPr>
          <a:xfrm>
            <a:off x="0" y="0"/>
            <a:ext cx="9144000" cy="6858000"/>
          </a:xfrm>
          <a:prstGeom prst="rect">
            <a:avLst/>
          </a:prstGeom>
          <a:ln w="12700">
            <a:miter lim="400000"/>
          </a:ln>
        </p:spPr>
      </p:pic>
      <p:sp>
        <p:nvSpPr>
          <p:cNvPr id="3" name="Title Text"/>
          <p:cNvSpPr txBox="1">
            <a:spLocks noGrp="1"/>
          </p:cNvSpPr>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normAutofit/>
          </a:bodyPr>
          <a:lstStyle/>
          <a:p>
            <a:r>
              <a:t>Title Text</a:t>
            </a:r>
          </a:p>
        </p:txBody>
      </p:sp>
      <p:sp>
        <p:nvSpPr>
          <p:cNvPr id="4" name="Body Level One…"/>
          <p:cNvSpPr txBox="1">
            <a:spLocks noGrp="1"/>
          </p:cNvSpPr>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5" name="Slide Number"/>
          <p:cNvSpPr txBox="1">
            <a:spLocks noGrp="1"/>
          </p:cNvSpPr>
          <p:nvPr>
            <p:ph type="sldNum" sz="quarter" idx="2"/>
          </p:nvPr>
        </p:nvSpPr>
        <p:spPr>
          <a:xfrm>
            <a:off x="8413144" y="6406785"/>
            <a:ext cx="273657" cy="26425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1pPr>
      <a:lvl2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2pPr>
      <a:lvl3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3pPr>
      <a:lvl4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4pPr>
      <a:lvl5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5pPr>
      <a:lvl6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6pPr>
      <a:lvl7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7pPr>
      <a:lvl8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8pPr>
      <a:lvl9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1pPr>
      <a:lvl2pPr marL="783771" marR="0" indent="-326571"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2pPr>
      <a:lvl3pPr marL="1219200" marR="0" indent="-30480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3pPr>
      <a:lvl4pPr marL="17373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4pPr>
      <a:lvl5pPr marL="21945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5pPr>
      <a:lvl6pPr marL="26517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6pPr>
      <a:lvl7pPr marL="31089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7pPr>
      <a:lvl8pPr marL="35661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8pPr>
      <a:lvl9pPr marL="40233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technologyreview.com/profile/emerging-technology-from-the-arxiv/"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5.jpeg"/><Relationship Id="rId2" Type="http://schemas.openxmlformats.org/officeDocument/2006/relationships/notesSlide" Target="../notesSlides/notesSlide13.xml"/><Relationship Id="rId1" Type="http://schemas.openxmlformats.org/officeDocument/2006/relationships/slideLayout" Target="../slideLayouts/slideLayout9.xml"/><Relationship Id="rId6" Type="http://schemas.openxmlformats.org/officeDocument/2006/relationships/hyperlink" Target="https://www.ncbi.nlm.nih.gov/pubmed/?term=Kiorpes%20L%5bAuthor%5d&amp;cauthor=true&amp;cauthor_uid=20884506" TargetMode="External"/><Relationship Id="rId5" Type="http://schemas.openxmlformats.org/officeDocument/2006/relationships/hyperlink" Target="https://www.ncbi.nlm.nih.gov/pubmed/?term=Movshon%20JA%5bAuthor%5d&amp;cauthor=true&amp;cauthor_uid=20884506" TargetMode="External"/><Relationship Id="rId4" Type="http://schemas.openxmlformats.org/officeDocument/2006/relationships/hyperlink" Target="https://www.ncbi.nlm.nih.gov/pubmed/?term=El-Shamayleh%20Y%5bAuthor%5d&amp;cauthor=true&amp;cauthor_uid=20884506"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7.tif"/><Relationship Id="rId2" Type="http://schemas.openxmlformats.org/officeDocument/2006/relationships/notesSlide" Target="../notesSlides/notesSlide18.xml"/><Relationship Id="rId1" Type="http://schemas.openxmlformats.org/officeDocument/2006/relationships/slideLayout" Target="../slideLayouts/slideLayout9.xml"/><Relationship Id="rId4" Type="http://schemas.openxmlformats.org/officeDocument/2006/relationships/hyperlink" Target="https://creativecommons.org/licenses/by-sa/4.0/legalcode"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9.xml"/><Relationship Id="rId4" Type="http://schemas.openxmlformats.org/officeDocument/2006/relationships/image" Target="../media/image19.png"/></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creativecommons.org/licenses/by-sa/4.0/legalcode" TargetMode="External"/><Relationship Id="rId2" Type="http://schemas.openxmlformats.org/officeDocument/2006/relationships/image" Target="../media/image17.tif"/><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9.xml"/><Relationship Id="rId4" Type="http://schemas.openxmlformats.org/officeDocument/2006/relationships/hyperlink" Target="https://www.youtube.com/watch?v=ORHFOnaEzPc"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www.labsix.org/physical-objects-that-fool-neural-nets/"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hyperlink" Target="https://arxiv.org/abs/1512.00567"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4" name="Title 1"/>
          <p:cNvSpPr txBox="1">
            <a:spLocks noGrp="1"/>
          </p:cNvSpPr>
          <p:nvPr>
            <p:ph type="ctrTitle"/>
          </p:nvPr>
        </p:nvSpPr>
        <p:spPr>
          <a:xfrm>
            <a:off x="685800" y="2130425"/>
            <a:ext cx="7772400" cy="1010543"/>
          </a:xfrm>
          <a:prstGeom prst="rect">
            <a:avLst/>
          </a:prstGeom>
        </p:spPr>
        <p:txBody>
          <a:bodyPr/>
          <a:lstStyle>
            <a:lvl1pPr defTabSz="493776">
              <a:defRPr sz="3240"/>
            </a:lvl1pPr>
          </a:lstStyle>
          <a:p>
            <a:r>
              <a:t>AI and Machine Learning for IoT Big Data</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Recent example: creating 3D models from video"/>
          <p:cNvSpPr txBox="1">
            <a:spLocks noGrp="1"/>
          </p:cNvSpPr>
          <p:nvPr>
            <p:ph type="title"/>
          </p:nvPr>
        </p:nvSpPr>
        <p:spPr>
          <a:prstGeom prst="rect">
            <a:avLst/>
          </a:prstGeom>
        </p:spPr>
        <p:txBody>
          <a:bodyPr/>
          <a:lstStyle>
            <a:lvl1pPr defTabSz="841247">
              <a:defRPr sz="1840"/>
            </a:lvl1pPr>
          </a:lstStyle>
          <a:p>
            <a:r>
              <a:t>Recent example: creating 3D models from video</a:t>
            </a:r>
          </a:p>
        </p:txBody>
      </p:sp>
      <p:pic>
        <p:nvPicPr>
          <p:cNvPr id="168" name="Picture Placeholder 2" descr="Picture Placeholder 2"/>
          <p:cNvPicPr>
            <a:picLocks noGrp="1" noChangeAspect="1"/>
          </p:cNvPicPr>
          <p:nvPr>
            <p:ph type="pic" idx="13"/>
          </p:nvPr>
        </p:nvPicPr>
        <p:blipFill>
          <a:blip r:embed="rId3">
            <a:extLst/>
          </a:blip>
          <a:srcRect/>
          <a:stretch>
            <a:fillRect/>
          </a:stretch>
        </p:blipFill>
        <p:spPr>
          <a:xfrm>
            <a:off x="2101514" y="1018963"/>
            <a:ext cx="4940972" cy="3885831"/>
          </a:xfrm>
          <a:prstGeom prst="rect">
            <a:avLst/>
          </a:prstGeom>
        </p:spPr>
      </p:pic>
      <p:sp>
        <p:nvSpPr>
          <p:cNvPr id="169" name="Body"/>
          <p:cNvSpPr txBox="1">
            <a:spLocks noGrp="1"/>
          </p:cNvSpPr>
          <p:nvPr>
            <p:ph type="body" sz="quarter" idx="1"/>
          </p:nvPr>
        </p:nvSpPr>
        <p:spPr>
          <a:prstGeom prst="rect">
            <a:avLst/>
          </a:prstGeom>
        </p:spPr>
        <p:txBody>
          <a:bodyPr/>
          <a:lstStyle/>
          <a:p>
            <a:endParaRPr/>
          </a:p>
        </p:txBody>
      </p:sp>
      <p:sp>
        <p:nvSpPr>
          <p:cNvPr id="170" name="http://www.sciencemag.org/news/2018/04/watch-artificial-intelligence-create-3d-model-person-just-few-seconds-video"/>
          <p:cNvSpPr txBox="1"/>
          <p:nvPr/>
        </p:nvSpPr>
        <p:spPr>
          <a:xfrm>
            <a:off x="676508" y="5979670"/>
            <a:ext cx="7364108" cy="23927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1100"/>
            </a:lvl1pPr>
          </a:lstStyle>
          <a:p>
            <a:r>
              <a:t>http://www.sciencemag.org/news/2018/04/watch-artificial-intelligence-create-3d-model-person-just-few-seconds-video</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Recent example: AI for cocktail-party effect"/>
          <p:cNvSpPr txBox="1">
            <a:spLocks noGrp="1"/>
          </p:cNvSpPr>
          <p:nvPr>
            <p:ph type="title"/>
          </p:nvPr>
        </p:nvSpPr>
        <p:spPr>
          <a:prstGeom prst="rect">
            <a:avLst/>
          </a:prstGeom>
        </p:spPr>
        <p:txBody>
          <a:bodyPr/>
          <a:lstStyle/>
          <a:p>
            <a:r>
              <a:t>Recent example: AI for cocktail-party effect</a:t>
            </a:r>
          </a:p>
        </p:txBody>
      </p:sp>
      <p:pic>
        <p:nvPicPr>
          <p:cNvPr id="175" name="Picture Placeholder 2" descr="Picture Placeholder 2"/>
          <p:cNvPicPr>
            <a:picLocks noGrp="1" noChangeAspect="1"/>
          </p:cNvPicPr>
          <p:nvPr>
            <p:ph type="pic" idx="13"/>
          </p:nvPr>
        </p:nvPicPr>
        <p:blipFill>
          <a:blip r:embed="rId3">
            <a:extLst/>
          </a:blip>
          <a:srcRect t="201" b="201"/>
          <a:stretch>
            <a:fillRect/>
          </a:stretch>
        </p:blipFill>
        <p:spPr>
          <a:xfrm>
            <a:off x="2278233" y="1003084"/>
            <a:ext cx="4587534" cy="4040640"/>
          </a:xfrm>
          <a:prstGeom prst="rect">
            <a:avLst/>
          </a:prstGeom>
        </p:spPr>
      </p:pic>
      <p:sp>
        <p:nvSpPr>
          <p:cNvPr id="176" name="Body"/>
          <p:cNvSpPr txBox="1">
            <a:spLocks noGrp="1"/>
          </p:cNvSpPr>
          <p:nvPr>
            <p:ph type="body" sz="quarter" idx="1"/>
          </p:nvPr>
        </p:nvSpPr>
        <p:spPr>
          <a:prstGeom prst="rect">
            <a:avLst/>
          </a:prstGeom>
        </p:spPr>
        <p:txBody>
          <a:bodyPr/>
          <a:lstStyle/>
          <a:p>
            <a:endParaRPr/>
          </a:p>
        </p:txBody>
      </p:sp>
      <p:sp>
        <p:nvSpPr>
          <p:cNvPr id="177" name="https://arstechnica.com/gadgets/2018/04/google-works-out-a-fascinating-slightly-scary-way-for-ai-to-isolate-voices-in-a-crowd/"/>
          <p:cNvSpPr txBox="1"/>
          <p:nvPr/>
        </p:nvSpPr>
        <p:spPr>
          <a:xfrm>
            <a:off x="676508" y="5979670"/>
            <a:ext cx="7876182" cy="23927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1100"/>
            </a:lvl1pPr>
          </a:lstStyle>
          <a:p>
            <a:r>
              <a:t>https://arstechnica.com/gadgets/2018/04/google-works-out-a-fascinating-slightly-scary-way-for-ai-to-isolate-voices-in-a-crowd/</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Recent example: helping insect farming"/>
          <p:cNvSpPr txBox="1">
            <a:spLocks noGrp="1"/>
          </p:cNvSpPr>
          <p:nvPr>
            <p:ph type="title"/>
          </p:nvPr>
        </p:nvSpPr>
        <p:spPr>
          <a:xfrm>
            <a:off x="1792288" y="5076217"/>
            <a:ext cx="5486401" cy="566739"/>
          </a:xfrm>
          <a:prstGeom prst="rect">
            <a:avLst/>
          </a:prstGeom>
        </p:spPr>
        <p:txBody>
          <a:bodyPr/>
          <a:lstStyle/>
          <a:p>
            <a:r>
              <a:t>Recent example: helping insect farming</a:t>
            </a:r>
          </a:p>
        </p:txBody>
      </p:sp>
      <p:pic>
        <p:nvPicPr>
          <p:cNvPr id="182" name="Picture Placeholder 2" descr="Picture Placeholder 2"/>
          <p:cNvPicPr>
            <a:picLocks noGrp="1" noChangeAspect="1"/>
          </p:cNvPicPr>
          <p:nvPr>
            <p:ph type="pic" idx="13"/>
          </p:nvPr>
        </p:nvPicPr>
        <p:blipFill>
          <a:blip r:embed="rId3">
            <a:extLst/>
          </a:blip>
          <a:srcRect t="347" b="347"/>
          <a:stretch>
            <a:fillRect/>
          </a:stretch>
        </p:blipFill>
        <p:spPr>
          <a:xfrm>
            <a:off x="2435274" y="807201"/>
            <a:ext cx="4273452" cy="4462599"/>
          </a:xfrm>
          <a:prstGeom prst="rect">
            <a:avLst/>
          </a:prstGeom>
        </p:spPr>
      </p:pic>
      <p:sp>
        <p:nvSpPr>
          <p:cNvPr id="183" name="https://www.cnet.com/news/ai-helps-grow-6b-roaches-at-chinas-largest-breeding-facility/"/>
          <p:cNvSpPr txBox="1"/>
          <p:nvPr/>
        </p:nvSpPr>
        <p:spPr>
          <a:xfrm>
            <a:off x="676508" y="5979670"/>
            <a:ext cx="5554624" cy="23927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1100"/>
            </a:lvl1pPr>
          </a:lstStyle>
          <a:p>
            <a:r>
              <a:t>https://www.cnet.com/news/ai-helps-grow-6b-roaches-at-chinas-largest-breeding-facility/</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What is (“shallow”) Learning?"/>
          <p:cNvSpPr txBox="1">
            <a:spLocks noGrp="1"/>
          </p:cNvSpPr>
          <p:nvPr>
            <p:ph type="title"/>
          </p:nvPr>
        </p:nvSpPr>
        <p:spPr>
          <a:prstGeom prst="rect">
            <a:avLst/>
          </a:prstGeom>
        </p:spPr>
        <p:txBody>
          <a:bodyPr/>
          <a:lstStyle/>
          <a:p>
            <a:r>
              <a:t>What is (“shallow”) Learning?</a:t>
            </a:r>
          </a:p>
        </p:txBody>
      </p:sp>
      <p:sp>
        <p:nvSpPr>
          <p:cNvPr id="188" name="We create “features” from the input data: for instance, “formants” for speech, “texture” for images, … (based on domain knowledge)…"/>
          <p:cNvSpPr txBox="1">
            <a:spLocks noGrp="1"/>
          </p:cNvSpPr>
          <p:nvPr>
            <p:ph type="body" idx="1"/>
          </p:nvPr>
        </p:nvSpPr>
        <p:spPr>
          <a:prstGeom prst="rect">
            <a:avLst/>
          </a:prstGeom>
        </p:spPr>
        <p:txBody>
          <a:bodyPr/>
          <a:lstStyle/>
          <a:p>
            <a:pPr marL="336042" indent="-336042" defTabSz="896111">
              <a:defRPr sz="3136"/>
            </a:pPr>
            <a:r>
              <a:t>We create “features” from the input data: for instance, “formants” for speech, “texture” for images, … (based on domain knowledge)</a:t>
            </a:r>
          </a:p>
          <a:p>
            <a:pPr marL="336042" indent="-336042" defTabSz="896111">
              <a:defRPr sz="3136"/>
            </a:pPr>
            <a:r>
              <a:t>Learning modifies all layers</a:t>
            </a:r>
          </a:p>
          <a:p>
            <a:pPr marL="336042" indent="-336042" defTabSz="896111">
              <a:defRPr sz="3136"/>
            </a:pPr>
            <a:r>
              <a:t>Use one or a few “hidden” layers</a:t>
            </a:r>
          </a:p>
          <a:p>
            <a:pPr marL="336042" indent="-336042" defTabSz="896111">
              <a:defRPr sz="3136"/>
            </a:pPr>
            <a:r>
              <a:t>Learning can be done with relatively little data</a:t>
            </a:r>
          </a:p>
          <a:p>
            <a:pPr marL="336042" indent="-336042" defTabSz="896111">
              <a:defRPr sz="3136"/>
            </a:pPr>
            <a:r>
              <a:t>Learning is fairly quick</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Some feature extraction methods"/>
          <p:cNvSpPr txBox="1">
            <a:spLocks noGrp="1"/>
          </p:cNvSpPr>
          <p:nvPr>
            <p:ph type="title"/>
          </p:nvPr>
        </p:nvSpPr>
        <p:spPr>
          <a:prstGeom prst="rect">
            <a:avLst/>
          </a:prstGeom>
        </p:spPr>
        <p:txBody>
          <a:bodyPr/>
          <a:lstStyle>
            <a:lvl1pPr defTabSz="896111">
              <a:defRPr sz="4312"/>
            </a:lvl1pPr>
          </a:lstStyle>
          <a:p>
            <a:r>
              <a:t>Some feature extraction methods</a:t>
            </a:r>
          </a:p>
        </p:txBody>
      </p:sp>
      <p:sp>
        <p:nvSpPr>
          <p:cNvPr id="193" name="Images: - texture statistics - contours…"/>
          <p:cNvSpPr txBox="1">
            <a:spLocks noGrp="1"/>
          </p:cNvSpPr>
          <p:nvPr>
            <p:ph type="body" idx="1"/>
          </p:nvPr>
        </p:nvSpPr>
        <p:spPr>
          <a:prstGeom prst="rect">
            <a:avLst/>
          </a:prstGeom>
        </p:spPr>
        <p:txBody>
          <a:bodyPr/>
          <a:lstStyle/>
          <a:p>
            <a:r>
              <a:t>Images:</a:t>
            </a:r>
            <a:br/>
            <a:r>
              <a:t>- texture statistics</a:t>
            </a:r>
            <a:br/>
            <a:r>
              <a:t>- contours</a:t>
            </a:r>
            <a:br/>
            <a:endParaRPr/>
          </a:p>
          <a:p>
            <a:r>
              <a:t>Voice:</a:t>
            </a:r>
            <a:br/>
            <a:r>
              <a:t>- spectrum (FFT)</a:t>
            </a:r>
            <a:br/>
            <a:r>
              <a:t>- cepstrum</a:t>
            </a:r>
            <a:br/>
            <a:r>
              <a:t>- formant structure</a:t>
            </a:r>
          </a:p>
        </p:txBody>
      </p:sp>
      <p:pic>
        <p:nvPicPr>
          <p:cNvPr id="194" name="Image" descr="Image"/>
          <p:cNvPicPr>
            <a:picLocks noChangeAspect="1"/>
          </p:cNvPicPr>
          <p:nvPr/>
        </p:nvPicPr>
        <p:blipFill>
          <a:blip r:embed="rId3">
            <a:extLst/>
          </a:blip>
          <a:stretch>
            <a:fillRect/>
          </a:stretch>
        </p:blipFill>
        <p:spPr>
          <a:xfrm>
            <a:off x="5303664" y="1712536"/>
            <a:ext cx="1655666" cy="1655667"/>
          </a:xfrm>
          <a:prstGeom prst="rect">
            <a:avLst/>
          </a:prstGeom>
          <a:ln w="12700">
            <a:miter lim="400000"/>
          </a:ln>
        </p:spPr>
      </p:pic>
      <p:pic>
        <p:nvPicPr>
          <p:cNvPr id="195" name="Image" descr="Image"/>
          <p:cNvPicPr>
            <a:picLocks noChangeAspect="1"/>
          </p:cNvPicPr>
          <p:nvPr/>
        </p:nvPicPr>
        <p:blipFill>
          <a:blip r:embed="rId4">
            <a:extLst/>
          </a:blip>
          <a:stretch>
            <a:fillRect/>
          </a:stretch>
        </p:blipFill>
        <p:spPr>
          <a:xfrm>
            <a:off x="4607497" y="4211671"/>
            <a:ext cx="3048001" cy="1028701"/>
          </a:xfrm>
          <a:prstGeom prst="rect">
            <a:avLst/>
          </a:prstGeom>
          <a:ln w="12700">
            <a:miter lim="400000"/>
          </a:ln>
        </p:spPr>
      </p:pic>
      <p:sp>
        <p:nvSpPr>
          <p:cNvPr id="196" name="Wolfram Research, Inc., Mathematica, Version 11.3, Champaign, IL (2018)."/>
          <p:cNvSpPr txBox="1"/>
          <p:nvPr/>
        </p:nvSpPr>
        <p:spPr>
          <a:xfrm>
            <a:off x="1311122" y="5940573"/>
            <a:ext cx="6010522" cy="288824"/>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defTabSz="457200">
              <a:defRPr sz="1400">
                <a:solidFill>
                  <a:srgbClr val="222222"/>
                </a:solidFill>
              </a:defRPr>
            </a:lvl1pPr>
          </a:lstStyle>
          <a:p>
            <a:r>
              <a:t>Wolfram Research, Inc., Mathematica, Version 11.3, Champaign, IL (2018).</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What is Deep Learning?"/>
          <p:cNvSpPr txBox="1">
            <a:spLocks noGrp="1"/>
          </p:cNvSpPr>
          <p:nvPr>
            <p:ph type="title"/>
          </p:nvPr>
        </p:nvSpPr>
        <p:spPr>
          <a:prstGeom prst="rect">
            <a:avLst/>
          </a:prstGeom>
        </p:spPr>
        <p:txBody>
          <a:bodyPr/>
          <a:lstStyle/>
          <a:p>
            <a:r>
              <a:t>What is Deep Learning?</a:t>
            </a:r>
          </a:p>
        </p:txBody>
      </p:sp>
      <p:sp>
        <p:nvSpPr>
          <p:cNvPr id="201" name="Features are learned, not extracted by human-made algorithms…"/>
          <p:cNvSpPr txBox="1">
            <a:spLocks noGrp="1"/>
          </p:cNvSpPr>
          <p:nvPr>
            <p:ph type="body" idx="1"/>
          </p:nvPr>
        </p:nvSpPr>
        <p:spPr>
          <a:prstGeom prst="rect">
            <a:avLst/>
          </a:prstGeom>
        </p:spPr>
        <p:txBody>
          <a:bodyPr/>
          <a:lstStyle/>
          <a:p>
            <a:r>
              <a:t>Features are learned, not extracted by human-made algorithms</a:t>
            </a:r>
          </a:p>
          <a:p>
            <a:r>
              <a:t>Learning proceeds by layers, creating feature-generating structure for the input</a:t>
            </a:r>
          </a:p>
          <a:p>
            <a:r>
              <a:t>Use a lot of layers</a:t>
            </a:r>
          </a:p>
          <a:p>
            <a:r>
              <a:t>Use a lot of data</a:t>
            </a:r>
          </a:p>
          <a:p>
            <a:r>
              <a:t>Learning is computationally intensive</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A View from Emerging Technology from the arXiv…"/>
          <p:cNvSpPr txBox="1"/>
          <p:nvPr/>
        </p:nvSpPr>
        <p:spPr>
          <a:xfrm>
            <a:off x="1301217" y="1954394"/>
            <a:ext cx="6993560" cy="3637470"/>
          </a:xfrm>
          <a:prstGeom prst="rect">
            <a:avLst/>
          </a:prstGeom>
          <a:ln w="12700">
            <a:miter lim="400000"/>
          </a:ln>
          <a:effectLst>
            <a:outerShdw blurRad="38100" dist="23000" dir="5400000" rotWithShape="0">
              <a:srgbClr val="000000">
                <a:alpha val="35000"/>
              </a:srgbClr>
            </a:outerShdw>
          </a:effectLst>
          <a:extLst>
            <a:ext uri="{C572A759-6A51-4108-AA02-DFA0A04FC94B}">
              <ma14:wrappingTextBoxFlag xmlns:ma14="http://schemas.microsoft.com/office/mac/drawingml/2011/main" xmlns="" val="1"/>
            </a:ext>
          </a:extLst>
        </p:spPr>
        <p:txBody>
          <a:bodyPr lIns="45719" rIns="45719">
            <a:spAutoFit/>
          </a:bodyPr>
          <a:lstStyle/>
          <a:p>
            <a:pPr>
              <a:defRPr sz="2400"/>
            </a:pPr>
            <a:endParaRPr/>
          </a:p>
          <a:p>
            <a:pPr>
              <a:defRPr sz="2400"/>
            </a:pPr>
            <a:r>
              <a:t>A View from </a:t>
            </a:r>
            <a:r>
              <a:rPr u="sng">
                <a:solidFill>
                  <a:srgbClr val="0000FF"/>
                </a:solidFill>
                <a:uFill>
                  <a:solidFill>
                    <a:srgbClr val="0000FF"/>
                  </a:solidFill>
                </a:uFill>
                <a:hlinkClick r:id="rId3"/>
              </a:rPr>
              <a:t>Emerging Technology from the arXiv</a:t>
            </a:r>
          </a:p>
          <a:p>
            <a:pPr>
              <a:defRPr sz="2400"/>
            </a:pPr>
            <a:endParaRPr u="sng">
              <a:solidFill>
                <a:srgbClr val="0000FF"/>
              </a:solidFill>
              <a:uFill>
                <a:solidFill>
                  <a:srgbClr val="0000FF"/>
                </a:solidFill>
              </a:uFill>
              <a:hlinkClick r:id="rId3"/>
            </a:endParaRPr>
          </a:p>
          <a:p>
            <a:pPr>
              <a:defRPr sz="2400" b="1"/>
            </a:pPr>
            <a:r>
              <a:t>The Revolutionary Technique That Quietly Changed Machine Vision Forever</a:t>
            </a:r>
          </a:p>
          <a:p>
            <a:pPr>
              <a:defRPr sz="2400"/>
            </a:pPr>
            <a:endParaRPr/>
          </a:p>
          <a:p>
            <a:pPr>
              <a:defRPr sz="2400"/>
            </a:pPr>
            <a:r>
              <a:t>Machines are now almost as good as humans at object recognition, and the turning point occurred in 2012, say computer scientists.</a:t>
            </a:r>
          </a:p>
          <a:p>
            <a:pPr>
              <a:defRPr sz="2400"/>
            </a:pPr>
            <a:r>
              <a:t>		September 9, 2014</a:t>
            </a:r>
          </a:p>
        </p:txBody>
      </p:sp>
      <p:sp>
        <p:nvSpPr>
          <p:cNvPr id="206" name="The Turning Point: Deep Learning"/>
          <p:cNvSpPr txBox="1">
            <a:spLocks noGrp="1"/>
          </p:cNvSpPr>
          <p:nvPr>
            <p:ph type="title"/>
          </p:nvPr>
        </p:nvSpPr>
        <p:spPr>
          <a:prstGeom prst="rect">
            <a:avLst/>
          </a:prstGeom>
        </p:spPr>
        <p:txBody>
          <a:bodyPr>
            <a:normAutofit fontScale="90000"/>
          </a:bodyPr>
          <a:lstStyle>
            <a:lvl1pPr defTabSz="886968">
              <a:defRPr sz="4268"/>
            </a:lvl1pPr>
          </a:lstStyle>
          <a:p>
            <a:r>
              <a:t>The Turning Point: Deep Learning</a:t>
            </a:r>
          </a:p>
        </p:txBody>
      </p:sp>
      <p:sp>
        <p:nvSpPr>
          <p:cNvPr id="207" name="https://www.technologyreview.com/s/530561/the-revolutionary-technique-that-quietly-changed-machine-vision-forever/"/>
          <p:cNvSpPr txBox="1"/>
          <p:nvPr/>
        </p:nvSpPr>
        <p:spPr>
          <a:xfrm>
            <a:off x="124154" y="5860380"/>
            <a:ext cx="8104140" cy="276999"/>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1400"/>
            </a:lvl1pPr>
          </a:lstStyle>
          <a:p>
            <a:r>
              <a:rPr sz="1200" dirty="0"/>
              <a:t>https://www.technologyreview.com/s/530561/the-revolutionary-technique-that-quietly-changed-machine-vision-forever/</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ImageNet Large-Scale Visual Recognition Challenge"/>
          <p:cNvSpPr txBox="1">
            <a:spLocks noGrp="1"/>
          </p:cNvSpPr>
          <p:nvPr>
            <p:ph type="title"/>
          </p:nvPr>
        </p:nvSpPr>
        <p:spPr>
          <a:prstGeom prst="rect">
            <a:avLst/>
          </a:prstGeom>
        </p:spPr>
        <p:txBody>
          <a:bodyPr/>
          <a:lstStyle>
            <a:lvl1pPr defTabSz="777240">
              <a:defRPr sz="1700"/>
            </a:lvl1pPr>
          </a:lstStyle>
          <a:p>
            <a:r>
              <a:t>ImageNet Large-Scale Visual Recognition Challenge</a:t>
            </a:r>
          </a:p>
        </p:txBody>
      </p:sp>
      <p:pic>
        <p:nvPicPr>
          <p:cNvPr id="212" name="Picture Placeholder 2" descr="Picture Placeholder 2"/>
          <p:cNvPicPr>
            <a:picLocks noGrp="1" noChangeAspect="1"/>
          </p:cNvPicPr>
          <p:nvPr>
            <p:ph type="pic" idx="13"/>
          </p:nvPr>
        </p:nvPicPr>
        <p:blipFill>
          <a:blip r:embed="rId3">
            <a:extLst/>
          </a:blip>
          <a:srcRect t="7131" r="665" b="2126"/>
          <a:stretch>
            <a:fillRect/>
          </a:stretch>
        </p:blipFill>
        <p:spPr>
          <a:xfrm>
            <a:off x="1828800" y="612775"/>
            <a:ext cx="5449889" cy="4114800"/>
          </a:xfrm>
          <a:prstGeom prst="rect">
            <a:avLst/>
          </a:prstGeom>
        </p:spPr>
      </p:pic>
      <p:sp>
        <p:nvSpPr>
          <p:cNvPr id="213" name="… all that changed in 2012 when a team from the University of Toronto in Canada entered an algorithm called SuperVision, which swept the floor with the opposition."/>
          <p:cNvSpPr txBox="1">
            <a:spLocks noGrp="1"/>
          </p:cNvSpPr>
          <p:nvPr>
            <p:ph type="body" sz="quarter" idx="1"/>
          </p:nvPr>
        </p:nvSpPr>
        <p:spPr>
          <a:prstGeom prst="rect">
            <a:avLst/>
          </a:prstGeom>
        </p:spPr>
        <p:txBody>
          <a:bodyPr/>
          <a:lstStyle/>
          <a:p>
            <a:r>
              <a:t>… all that changed in 2012 when a team from the University of Toronto in Canada entered an algorithm called </a:t>
            </a:r>
            <a:r>
              <a:rPr b="1"/>
              <a:t>SuperVision</a:t>
            </a:r>
            <a:r>
              <a:t>, which swept the floor with the opposition.</a:t>
            </a:r>
          </a:p>
        </p:txBody>
      </p:sp>
      <p:sp>
        <p:nvSpPr>
          <p:cNvPr id="214" name="https://www.technologyreview.com/s/530561/the-revolutionary-technique-that-quietly-changed-machine-vision-forever/"/>
          <p:cNvSpPr txBox="1"/>
          <p:nvPr/>
        </p:nvSpPr>
        <p:spPr>
          <a:xfrm>
            <a:off x="124154" y="6168423"/>
            <a:ext cx="8104140" cy="276999"/>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1400"/>
            </a:lvl1pPr>
          </a:lstStyle>
          <a:p>
            <a:r>
              <a:rPr sz="1200" dirty="0"/>
              <a:t>https://www.technologyreview.com/s/530561/the-revolutionary-technique-that-quietly-changed-machine-vision-forever/</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Background: neuro-physiological research in humans and primates"/>
          <p:cNvSpPr txBox="1">
            <a:spLocks noGrp="1"/>
          </p:cNvSpPr>
          <p:nvPr>
            <p:ph type="title"/>
          </p:nvPr>
        </p:nvSpPr>
        <p:spPr>
          <a:prstGeom prst="rect">
            <a:avLst/>
          </a:prstGeom>
        </p:spPr>
        <p:txBody>
          <a:bodyPr>
            <a:normAutofit fontScale="90000"/>
          </a:bodyPr>
          <a:lstStyle>
            <a:lvl1pPr defTabSz="749808">
              <a:defRPr sz="1640"/>
            </a:lvl1pPr>
          </a:lstStyle>
          <a:p>
            <a:r>
              <a:t>Background: neuro-physiological research in humans and primates</a:t>
            </a:r>
          </a:p>
        </p:txBody>
      </p:sp>
      <p:pic>
        <p:nvPicPr>
          <p:cNvPr id="219" name="Picture Placeholder 2" descr="Picture Placeholder 2"/>
          <p:cNvPicPr>
            <a:picLocks noGrp="1" noChangeAspect="1"/>
          </p:cNvPicPr>
          <p:nvPr>
            <p:ph type="pic" idx="13"/>
          </p:nvPr>
        </p:nvPicPr>
        <p:blipFill>
          <a:blip r:embed="rId3">
            <a:extLst/>
          </a:blip>
          <a:srcRect l="882" r="882" b="2484"/>
          <a:stretch>
            <a:fillRect/>
          </a:stretch>
        </p:blipFill>
        <p:spPr>
          <a:xfrm>
            <a:off x="1792288" y="809988"/>
            <a:ext cx="2355918" cy="3031775"/>
          </a:xfrm>
          <a:prstGeom prst="rect">
            <a:avLst/>
          </a:prstGeom>
        </p:spPr>
      </p:pic>
      <p:sp>
        <p:nvSpPr>
          <p:cNvPr id="220" name="Neural circuits extract “generally useful” information from the visual signal; these will be combined gradually into higher-order features, eventually allowing object recognition and other high-level visual tasks."/>
          <p:cNvSpPr txBox="1">
            <a:spLocks noGrp="1"/>
          </p:cNvSpPr>
          <p:nvPr>
            <p:ph type="body" sz="quarter" idx="1"/>
          </p:nvPr>
        </p:nvSpPr>
        <p:spPr>
          <a:prstGeom prst="rect">
            <a:avLst/>
          </a:prstGeom>
        </p:spPr>
        <p:txBody>
          <a:bodyPr/>
          <a:lstStyle>
            <a:lvl1pPr defTabSz="877823">
              <a:defRPr sz="1344"/>
            </a:lvl1pPr>
          </a:lstStyle>
          <a:p>
            <a:r>
              <a:t>Neural circuits extract “generally useful” information from the visual signal; these will be combined gradually into higher-order features, eventually allowing object recognition and other high-level visual tasks.</a:t>
            </a:r>
          </a:p>
        </p:txBody>
      </p:sp>
      <p:sp>
        <p:nvSpPr>
          <p:cNvPr id="221" name="Development of sensitivity to visual texture modulation in macaque monkeys…"/>
          <p:cNvSpPr txBox="1"/>
          <p:nvPr/>
        </p:nvSpPr>
        <p:spPr>
          <a:xfrm>
            <a:off x="1107718" y="3844229"/>
            <a:ext cx="3724990" cy="1101624"/>
          </a:xfrm>
          <a:prstGeom prst="rect">
            <a:avLst/>
          </a:prstGeom>
          <a:ln w="12700">
            <a:miter lim="400000"/>
          </a:ln>
          <a:effectLst>
            <a:outerShdw blurRad="38100" dist="23000" dir="5400000" rotWithShape="0">
              <a:srgbClr val="000000">
                <a:alpha val="35000"/>
              </a:srgbClr>
            </a:outerShdw>
          </a:effectLst>
          <a:extLst>
            <a:ext uri="{C572A759-6A51-4108-AA02-DFA0A04FC94B}">
              <ma14:wrappingTextBoxFlag xmlns:ma14="http://schemas.microsoft.com/office/mac/drawingml/2011/main" xmlns="" val="1"/>
            </a:ext>
          </a:extLst>
        </p:spPr>
        <p:txBody>
          <a:bodyPr lIns="45719" rIns="45719">
            <a:spAutoFit/>
          </a:bodyPr>
          <a:lstStyle/>
          <a:p>
            <a:pPr>
              <a:defRPr sz="1400"/>
            </a:pPr>
            <a:r>
              <a:t>Development of sensitivity to visual texture modulation in macaque monkeys</a:t>
            </a:r>
          </a:p>
          <a:p>
            <a:pPr>
              <a:defRPr sz="1400"/>
            </a:pPr>
            <a:r>
              <a:rPr u="sng">
                <a:solidFill>
                  <a:srgbClr val="0000FF"/>
                </a:solidFill>
                <a:uFill>
                  <a:solidFill>
                    <a:srgbClr val="0000FF"/>
                  </a:solidFill>
                </a:uFill>
                <a:hlinkClick r:id="rId4"/>
              </a:rPr>
              <a:t>Yasmine El-Shamayleh</a:t>
            </a:r>
            <a:r>
              <a:t>, </a:t>
            </a:r>
            <a:r>
              <a:rPr u="sng">
                <a:solidFill>
                  <a:srgbClr val="0000FF"/>
                </a:solidFill>
                <a:uFill>
                  <a:solidFill>
                    <a:srgbClr val="0000FF"/>
                  </a:solidFill>
                </a:uFill>
                <a:hlinkClick r:id="rId5"/>
              </a:rPr>
              <a:t>J. Anthony Movshon</a:t>
            </a:r>
            <a:r>
              <a:t>, and </a:t>
            </a:r>
            <a:r>
              <a:rPr u="sng">
                <a:solidFill>
                  <a:srgbClr val="0000FF"/>
                </a:solidFill>
                <a:uFill>
                  <a:solidFill>
                    <a:srgbClr val="0000FF"/>
                  </a:solidFill>
                </a:uFill>
                <a:hlinkClick r:id="rId6"/>
              </a:rPr>
              <a:t>Lynne Kiorpes</a:t>
            </a:r>
          </a:p>
        </p:txBody>
      </p:sp>
      <p:pic>
        <p:nvPicPr>
          <p:cNvPr id="222" name="Picture Placeholder 2" descr="Picture Placeholder 2"/>
          <p:cNvPicPr>
            <a:picLocks noChangeAspect="1"/>
          </p:cNvPicPr>
          <p:nvPr/>
        </p:nvPicPr>
        <p:blipFill>
          <a:blip r:embed="rId7">
            <a:extLst/>
          </a:blip>
          <a:srcRect l="995" r="995"/>
          <a:stretch>
            <a:fillRect/>
          </a:stretch>
        </p:blipFill>
        <p:spPr>
          <a:xfrm>
            <a:off x="4883374" y="786175"/>
            <a:ext cx="2945278" cy="3055588"/>
          </a:xfrm>
          <a:prstGeom prst="rect">
            <a:avLst/>
          </a:prstGeom>
          <a:ln w="12700">
            <a:miter lim="400000"/>
          </a:ln>
        </p:spPr>
      </p:pic>
      <p:sp>
        <p:nvSpPr>
          <p:cNvPr id="223" name="Orientation discrimination in human vision: Psychophysics and modeling…"/>
          <p:cNvSpPr txBox="1"/>
          <p:nvPr/>
        </p:nvSpPr>
        <p:spPr>
          <a:xfrm>
            <a:off x="5308622" y="3800277"/>
            <a:ext cx="3224532" cy="898425"/>
          </a:xfrm>
          <a:prstGeom prst="rect">
            <a:avLst/>
          </a:prstGeom>
          <a:ln w="12700">
            <a:miter lim="400000"/>
          </a:ln>
          <a:effectLst>
            <a:outerShdw blurRad="38100" dist="23000" dir="5400000" rotWithShape="0">
              <a:srgbClr val="000000">
                <a:alpha val="35000"/>
              </a:srgbClr>
            </a:outerShdw>
          </a:effectLst>
          <a:extLst>
            <a:ext uri="{C572A759-6A51-4108-AA02-DFA0A04FC94B}">
              <ma14:wrappingTextBoxFlag xmlns:ma14="http://schemas.microsoft.com/office/mac/drawingml/2011/main" xmlns="" val="1"/>
            </a:ext>
          </a:extLst>
        </p:spPr>
        <p:txBody>
          <a:bodyPr lIns="45719" rIns="45719">
            <a:spAutoFit/>
          </a:bodyPr>
          <a:lstStyle/>
          <a:p>
            <a:pPr>
              <a:defRPr sz="1400"/>
            </a:pPr>
            <a:r>
              <a:t>Orientation discrimination in human vision: Psychophysics and modeling</a:t>
            </a:r>
          </a:p>
          <a:p>
            <a:pPr>
              <a:defRPr sz="1400"/>
            </a:pPr>
            <a:r>
              <a:t>Author links open overlay panel</a:t>
            </a:r>
          </a:p>
          <a:p>
            <a:pPr>
              <a:defRPr sz="1400"/>
            </a:pPr>
            <a:r>
              <a:t>William H.A.BeaudotabKathy T.Mullena</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ImageNet and its followers"/>
          <p:cNvSpPr txBox="1">
            <a:spLocks noGrp="1"/>
          </p:cNvSpPr>
          <p:nvPr>
            <p:ph type="title"/>
          </p:nvPr>
        </p:nvSpPr>
        <p:spPr>
          <a:prstGeom prst="rect">
            <a:avLst/>
          </a:prstGeom>
        </p:spPr>
        <p:txBody>
          <a:bodyPr/>
          <a:lstStyle/>
          <a:p>
            <a:r>
              <a:t>ImageNet and its followers</a:t>
            </a:r>
          </a:p>
        </p:txBody>
      </p:sp>
      <p:sp>
        <p:nvSpPr>
          <p:cNvPr id="228" name="Convolutional neural networks consist of several layers of small neuron collections that each look at small portions of an image. The results from all the collections in a layer are made to overlap to create a representation of the entire image. The layer below then repeats this process on the new image representation, allowing the system to learn about the makeup of the image.…"/>
          <p:cNvSpPr txBox="1"/>
          <p:nvPr/>
        </p:nvSpPr>
        <p:spPr>
          <a:xfrm>
            <a:off x="1013730" y="1468957"/>
            <a:ext cx="7116540" cy="4374901"/>
          </a:xfrm>
          <a:prstGeom prst="rect">
            <a:avLst/>
          </a:prstGeom>
          <a:ln w="12700">
            <a:miter lim="400000"/>
          </a:ln>
          <a:effectLst>
            <a:outerShdw blurRad="38100" dist="23000" dir="5400000" rotWithShape="0">
              <a:srgbClr val="000000">
                <a:alpha val="35000"/>
              </a:srgbClr>
            </a:outerShdw>
          </a:effectLst>
          <a:extLst>
            <a:ext uri="{C572A759-6A51-4108-AA02-DFA0A04FC94B}">
              <ma14:wrappingTextBoxFlag xmlns:ma14="http://schemas.microsoft.com/office/mac/drawingml/2011/main" xmlns="" val="1"/>
            </a:ext>
          </a:extLst>
        </p:spPr>
        <p:txBody>
          <a:bodyPr lIns="45719" rIns="45719">
            <a:spAutoFit/>
          </a:bodyPr>
          <a:lstStyle/>
          <a:p>
            <a:pPr>
              <a:defRPr sz="2200"/>
            </a:pPr>
            <a:r>
              <a:t>Convolutional neural networks consist of several layers of small neuron collections that each look at small portions of an image. The results from all the collections in a layer are made to overlap to create a representation of the entire image. The layer below then repeats this process on the new image representation, allowing the system to learn about the makeup of the image.</a:t>
            </a:r>
          </a:p>
          <a:p>
            <a:pPr>
              <a:defRPr sz="2200"/>
            </a:pPr>
            <a:endParaRPr/>
          </a:p>
          <a:p>
            <a:pPr>
              <a:defRPr sz="2200"/>
            </a:pPr>
            <a:r>
              <a:t>Deep convolutional neural networks were invented in the early 1980s. But it is only in the last couple of years that computers have begun to have the horsepower necessary for high-quality image recognition.</a:t>
            </a:r>
          </a:p>
        </p:txBody>
      </p:sp>
      <p:sp>
        <p:nvSpPr>
          <p:cNvPr id="229" name="https://www.technologyreview.com/s/530561/the-revolutionary-technique-that-quietly-changed-machine-vision-forever/"/>
          <p:cNvSpPr txBox="1"/>
          <p:nvPr/>
        </p:nvSpPr>
        <p:spPr>
          <a:xfrm>
            <a:off x="124154" y="6069417"/>
            <a:ext cx="8104140" cy="276999"/>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1400"/>
            </a:lvl1pPr>
          </a:lstStyle>
          <a:p>
            <a:r>
              <a:rPr sz="1200" dirty="0"/>
              <a:t>https://www.technologyreview.com/s/530561/the-revolutionary-technique-that-quietly-changed-machine-vision-forever/</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6" name="Title 1"/>
          <p:cNvSpPr txBox="1">
            <a:spLocks noGrp="1"/>
          </p:cNvSpPr>
          <p:nvPr>
            <p:ph type="ctrTitle"/>
          </p:nvPr>
        </p:nvSpPr>
        <p:spPr>
          <a:xfrm>
            <a:off x="685800" y="2130425"/>
            <a:ext cx="7772400" cy="1010543"/>
          </a:xfrm>
          <a:prstGeom prst="rect">
            <a:avLst/>
          </a:prstGeom>
        </p:spPr>
        <p:txBody>
          <a:bodyPr/>
          <a:lstStyle>
            <a:lvl1pPr defTabSz="804672">
              <a:defRPr sz="5280"/>
            </a:lvl1pPr>
          </a:lstStyle>
          <a:p>
            <a:r>
              <a:t>Dissecting Deep Learning</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An Example: Plant Disease Detection"/>
          <p:cNvSpPr txBox="1">
            <a:spLocks noGrp="1"/>
          </p:cNvSpPr>
          <p:nvPr>
            <p:ph type="title"/>
          </p:nvPr>
        </p:nvSpPr>
        <p:spPr>
          <a:prstGeom prst="rect">
            <a:avLst/>
          </a:prstGeom>
        </p:spPr>
        <p:txBody>
          <a:bodyPr/>
          <a:lstStyle>
            <a:lvl1pPr defTabSz="795527">
              <a:defRPr sz="3828"/>
            </a:lvl1pPr>
          </a:lstStyle>
          <a:p>
            <a:r>
              <a:t>An Example: Plant Disease Detection</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Plant Disease Detection"/>
          <p:cNvSpPr txBox="1">
            <a:spLocks noGrp="1"/>
          </p:cNvSpPr>
          <p:nvPr>
            <p:ph type="title"/>
          </p:nvPr>
        </p:nvSpPr>
        <p:spPr>
          <a:prstGeom prst="rect">
            <a:avLst/>
          </a:prstGeom>
        </p:spPr>
        <p:txBody>
          <a:bodyPr/>
          <a:lstStyle/>
          <a:p>
            <a:r>
              <a:t>Plant Disease Detection</a:t>
            </a:r>
          </a:p>
        </p:txBody>
      </p:sp>
      <p:sp>
        <p:nvSpPr>
          <p:cNvPr id="236" name="Cultivated plants are attacked by pests etc.…"/>
          <p:cNvSpPr txBox="1">
            <a:spLocks noGrp="1"/>
          </p:cNvSpPr>
          <p:nvPr>
            <p:ph type="body" idx="1"/>
          </p:nvPr>
        </p:nvSpPr>
        <p:spPr>
          <a:prstGeom prst="rect">
            <a:avLst/>
          </a:prstGeom>
        </p:spPr>
        <p:txBody>
          <a:bodyPr/>
          <a:lstStyle/>
          <a:p>
            <a:pPr marL="322325" indent="-322325" defTabSz="859536">
              <a:defRPr sz="3008"/>
            </a:pPr>
            <a:r>
              <a:t>Cultivated plants are attacked by pests etc.</a:t>
            </a:r>
          </a:p>
          <a:p>
            <a:pPr marL="322325" indent="-322325" defTabSz="859536">
              <a:defRPr sz="3008"/>
            </a:pPr>
            <a:r>
              <a:t>Farmers in developing countries need help</a:t>
            </a:r>
          </a:p>
          <a:p>
            <a:pPr marL="322325" indent="-322325" defTabSz="859536">
              <a:defRPr sz="3008"/>
            </a:pPr>
            <a:r>
              <a:t>Detection of diseases is difficult</a:t>
            </a:r>
          </a:p>
          <a:p>
            <a:pPr marL="322325" indent="-322325" defTabSz="859536">
              <a:defRPr sz="3008"/>
            </a:pPr>
            <a:r>
              <a:t>Agronomical knowledge is rare, expensive</a:t>
            </a:r>
            <a:br/>
            <a:br/>
            <a:r>
              <a:t>Basic idea:</a:t>
            </a:r>
          </a:p>
          <a:p>
            <a:pPr marL="322325" indent="-322325" defTabSz="859536">
              <a:defRPr sz="3008"/>
            </a:pPr>
            <a:r>
              <a:t>Collect images of healthy and diseased plants</a:t>
            </a:r>
          </a:p>
          <a:p>
            <a:pPr marL="322325" indent="-322325" defTabSz="859536">
              <a:defRPr sz="3008"/>
            </a:pPr>
            <a:r>
              <a:t>Train AI to recognize diseases</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Reason for Deep Learning (DL)"/>
          <p:cNvSpPr txBox="1">
            <a:spLocks noGrp="1"/>
          </p:cNvSpPr>
          <p:nvPr>
            <p:ph type="title"/>
          </p:nvPr>
        </p:nvSpPr>
        <p:spPr>
          <a:prstGeom prst="rect">
            <a:avLst/>
          </a:prstGeom>
        </p:spPr>
        <p:txBody>
          <a:bodyPr/>
          <a:lstStyle/>
          <a:p>
            <a:r>
              <a:t>Reason for Deep Learning (DL)</a:t>
            </a:r>
          </a:p>
        </p:txBody>
      </p:sp>
      <p:sp>
        <p:nvSpPr>
          <p:cNvPr id="241" name="No clear theoretical foundation for feature selection, for disease detection in plant images…"/>
          <p:cNvSpPr txBox="1">
            <a:spLocks noGrp="1"/>
          </p:cNvSpPr>
          <p:nvPr>
            <p:ph type="body" idx="1"/>
          </p:nvPr>
        </p:nvSpPr>
        <p:spPr>
          <a:prstGeom prst="rect">
            <a:avLst/>
          </a:prstGeom>
        </p:spPr>
        <p:txBody>
          <a:bodyPr/>
          <a:lstStyle/>
          <a:p>
            <a:pPr marL="322325" indent="-322325" defTabSz="859536">
              <a:defRPr sz="3008"/>
            </a:pPr>
            <a:r>
              <a:t>No clear theoretical foundation for feature selection, for disease detection in plant images</a:t>
            </a:r>
          </a:p>
          <a:p>
            <a:pPr marL="322325" indent="-322325" defTabSz="859536">
              <a:defRPr sz="3008"/>
            </a:pPr>
            <a:r>
              <a:t>However, many samples can be collected, satisfying the requirements for DL</a:t>
            </a:r>
          </a:p>
          <a:p>
            <a:pPr marL="322325" indent="-322325" defTabSz="859536">
              <a:defRPr sz="3008"/>
            </a:pPr>
            <a:r>
              <a:t>The huge training dataset and computational load can be handled by Big Data technologies</a:t>
            </a:r>
          </a:p>
          <a:p>
            <a:pPr marL="322325" indent="-322325" defTabSz="859536">
              <a:defRPr sz="3008"/>
            </a:pPr>
            <a:r>
              <a:t>The resulting AI classifier can be executed on smaller computers (mobile phones etc.) </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Sample images of various plant diseases from PlantVillage"/>
          <p:cNvSpPr txBox="1">
            <a:spLocks noGrp="1"/>
          </p:cNvSpPr>
          <p:nvPr>
            <p:ph type="title"/>
          </p:nvPr>
        </p:nvSpPr>
        <p:spPr>
          <a:prstGeom prst="rect">
            <a:avLst/>
          </a:prstGeom>
        </p:spPr>
        <p:txBody>
          <a:bodyPr>
            <a:normAutofit fontScale="90000"/>
          </a:bodyPr>
          <a:lstStyle>
            <a:lvl1pPr defTabSz="749808">
              <a:defRPr sz="1640"/>
            </a:lvl1pPr>
          </a:lstStyle>
          <a:p>
            <a:r>
              <a:t>Sample images of various plant diseases from PlantVillage</a:t>
            </a:r>
          </a:p>
        </p:txBody>
      </p:sp>
      <p:pic>
        <p:nvPicPr>
          <p:cNvPr id="246" name="Picture Placeholder 2" descr="Picture Placeholder 2"/>
          <p:cNvPicPr>
            <a:picLocks noGrp="1" noChangeAspect="1"/>
          </p:cNvPicPr>
          <p:nvPr>
            <p:ph type="pic" idx="13"/>
          </p:nvPr>
        </p:nvPicPr>
        <p:blipFill>
          <a:blip r:embed="rId2">
            <a:extLst/>
          </a:blip>
          <a:srcRect t="844" b="844"/>
          <a:stretch>
            <a:fillRect/>
          </a:stretch>
        </p:blipFill>
        <p:spPr>
          <a:xfrm>
            <a:off x="2092022" y="612775"/>
            <a:ext cx="4886932" cy="4114800"/>
          </a:xfrm>
          <a:prstGeom prst="rect">
            <a:avLst/>
          </a:prstGeom>
        </p:spPr>
      </p:pic>
      <p:sp>
        <p:nvSpPr>
          <p:cNvPr id="247" name="Credits: Using Deep Learning for Image-Based Plant Disease Detection…"/>
          <p:cNvSpPr txBox="1">
            <a:spLocks noGrp="1"/>
          </p:cNvSpPr>
          <p:nvPr>
            <p:ph type="body" sz="quarter" idx="1"/>
          </p:nvPr>
        </p:nvSpPr>
        <p:spPr>
          <a:prstGeom prst="rect">
            <a:avLst/>
          </a:prstGeom>
        </p:spPr>
        <p:txBody>
          <a:bodyPr/>
          <a:lstStyle/>
          <a:p>
            <a:pPr defTabSz="804672">
              <a:spcBef>
                <a:spcPts val="200"/>
              </a:spcBef>
              <a:defRPr sz="1232"/>
            </a:pPr>
            <a:r>
              <a:t>Credits: Using Deep Learning for Image-Based Plant Disease Detection </a:t>
            </a:r>
          </a:p>
          <a:p>
            <a:pPr defTabSz="804672">
              <a:spcBef>
                <a:spcPts val="200"/>
              </a:spcBef>
              <a:defRPr sz="1232"/>
            </a:pPr>
            <a:r>
              <a:t>Sharada Prasanna Mohanty1,2, David Hughes3,4,5, and Marcel Salathé1,2,6</a:t>
            </a:r>
          </a:p>
          <a:p>
            <a:pPr defTabSz="804672">
              <a:spcBef>
                <a:spcPts val="200"/>
              </a:spcBef>
              <a:defRPr sz="1232"/>
            </a:pPr>
            <a:r>
              <a:t>https://arxiv.org/pdf/1604.03169.pdf</a:t>
            </a:r>
          </a:p>
        </p:txBody>
      </p:sp>
      <p:sp>
        <p:nvSpPr>
          <p:cNvPr id="248" name="Text"/>
          <p:cNvSpPr txBox="1"/>
          <p:nvPr/>
        </p:nvSpPr>
        <p:spPr>
          <a:xfrm>
            <a:off x="-4013200" y="-4584700"/>
            <a:ext cx="188824" cy="44205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defTabSz="457200">
              <a:lnSpc>
                <a:spcPts val="2800"/>
              </a:lnSpc>
              <a:defRPr sz="1200"/>
            </a:lvl1pPr>
          </a:lstStyle>
          <a:p>
            <a:r>
              <a:t> </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Discussion"/>
          <p:cNvSpPr txBox="1">
            <a:spLocks noGrp="1"/>
          </p:cNvSpPr>
          <p:nvPr>
            <p:ph type="title"/>
          </p:nvPr>
        </p:nvSpPr>
        <p:spPr>
          <a:prstGeom prst="rect">
            <a:avLst/>
          </a:prstGeom>
        </p:spPr>
        <p:txBody>
          <a:bodyPr/>
          <a:lstStyle/>
          <a:p>
            <a:r>
              <a:t>Discussion</a:t>
            </a:r>
          </a:p>
        </p:txBody>
      </p:sp>
      <p:sp>
        <p:nvSpPr>
          <p:cNvPr id="251" name="What are the apparent characteristics of plant disease in the images?…"/>
          <p:cNvSpPr txBox="1">
            <a:spLocks noGrp="1"/>
          </p:cNvSpPr>
          <p:nvPr>
            <p:ph type="body" idx="1"/>
          </p:nvPr>
        </p:nvSpPr>
        <p:spPr>
          <a:prstGeom prst="rect">
            <a:avLst/>
          </a:prstGeom>
        </p:spPr>
        <p:txBody>
          <a:bodyPr/>
          <a:lstStyle/>
          <a:p>
            <a:r>
              <a:t>What are the apparent characteristics of plant disease in the images?</a:t>
            </a:r>
          </a:p>
          <a:p>
            <a:r>
              <a:t>How would you create an operational description to be used by a human? Like e.g. “look for whitish spots near the stem” etc.</a:t>
            </a:r>
          </a:p>
          <a:p>
            <a:r>
              <a:t>How would you program the descriptions as executable feature extraction?</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Deep Learning network"/>
          <p:cNvSpPr txBox="1">
            <a:spLocks noGrp="1"/>
          </p:cNvSpPr>
          <p:nvPr>
            <p:ph type="title"/>
          </p:nvPr>
        </p:nvSpPr>
        <p:spPr>
          <a:prstGeom prst="rect">
            <a:avLst/>
          </a:prstGeom>
        </p:spPr>
        <p:txBody>
          <a:bodyPr/>
          <a:lstStyle/>
          <a:p>
            <a:r>
              <a:t>Deep Learning network</a:t>
            </a:r>
          </a:p>
        </p:txBody>
      </p:sp>
      <p:sp>
        <p:nvSpPr>
          <p:cNvPr id="256" name="Structure: Convolutional Neural Network…"/>
          <p:cNvSpPr txBox="1">
            <a:spLocks noGrp="1"/>
          </p:cNvSpPr>
          <p:nvPr>
            <p:ph type="body" idx="1"/>
          </p:nvPr>
        </p:nvSpPr>
        <p:spPr>
          <a:prstGeom prst="rect">
            <a:avLst/>
          </a:prstGeom>
        </p:spPr>
        <p:txBody>
          <a:bodyPr/>
          <a:lstStyle/>
          <a:p>
            <a:r>
              <a:t>Structure: Convolutional Neural Network</a:t>
            </a:r>
          </a:p>
          <a:p>
            <a:r>
              <a:t>Modeled on the mammal early vision system</a:t>
            </a:r>
          </a:p>
          <a:p>
            <a:r>
              <a:t>Intermediate layers have receptive fields</a:t>
            </a:r>
          </a:p>
          <a:p>
            <a:r>
              <a:t>Connections are replicated</a:t>
            </a:r>
          </a:p>
          <a:p>
            <a:r>
              <a:t>Features are generated automatically</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 name="Typical convolutional neural network"/>
          <p:cNvSpPr txBox="1">
            <a:spLocks noGrp="1"/>
          </p:cNvSpPr>
          <p:nvPr>
            <p:ph type="title"/>
          </p:nvPr>
        </p:nvSpPr>
        <p:spPr>
          <a:prstGeom prst="rect">
            <a:avLst/>
          </a:prstGeom>
        </p:spPr>
        <p:txBody>
          <a:bodyPr/>
          <a:lstStyle/>
          <a:p>
            <a:r>
              <a:t>Typical convolutional neural network</a:t>
            </a:r>
          </a:p>
        </p:txBody>
      </p:sp>
      <p:pic>
        <p:nvPicPr>
          <p:cNvPr id="259" name="Picture Placeholder 2" descr="Picture Placeholder 2"/>
          <p:cNvPicPr>
            <a:picLocks noGrp="1" noChangeAspect="1"/>
          </p:cNvPicPr>
          <p:nvPr>
            <p:ph type="pic" idx="13"/>
          </p:nvPr>
        </p:nvPicPr>
        <p:blipFill>
          <a:blip r:embed="rId3">
            <a:extLst/>
          </a:blip>
          <a:srcRect/>
          <a:stretch>
            <a:fillRect/>
          </a:stretch>
        </p:blipFill>
        <p:spPr>
          <a:xfrm>
            <a:off x="890217" y="1537318"/>
            <a:ext cx="7363566" cy="2265714"/>
          </a:xfrm>
          <a:prstGeom prst="rect">
            <a:avLst/>
          </a:prstGeom>
        </p:spPr>
      </p:pic>
      <p:sp>
        <p:nvSpPr>
          <p:cNvPr id="260" name="Credit: Aphex34 (https://commons.wikimedia.org/wiki/File:Typical_cnn.png), https://creativecommons.org/licenses/by-sa/4.0/legalcode"/>
          <p:cNvSpPr txBox="1">
            <a:spLocks noGrp="1"/>
          </p:cNvSpPr>
          <p:nvPr>
            <p:ph type="body" sz="quarter" idx="1"/>
          </p:nvPr>
        </p:nvSpPr>
        <p:spPr>
          <a:prstGeom prst="rect">
            <a:avLst/>
          </a:prstGeom>
        </p:spPr>
        <p:txBody>
          <a:bodyPr/>
          <a:lstStyle/>
          <a:p>
            <a:pPr defTabSz="822959">
              <a:defRPr sz="1260"/>
            </a:pPr>
            <a:r>
              <a:t>Credit: Aphex34 (https://commons.wikimedia.org/wiki/File:Typical_cnn.png), </a:t>
            </a:r>
            <a:r>
              <a:rPr u="sng">
                <a:solidFill>
                  <a:srgbClr val="0000FF"/>
                </a:solidFill>
                <a:uFill>
                  <a:solidFill>
                    <a:srgbClr val="0000FF"/>
                  </a:solidFill>
                </a:uFill>
                <a:hlinkClick r:id="rId4"/>
              </a:rPr>
              <a:t>https://creativecommons.org/licenses/by-sa/4.0/legalcode</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 name="Activations in intermediate layer"/>
          <p:cNvSpPr txBox="1">
            <a:spLocks noGrp="1"/>
          </p:cNvSpPr>
          <p:nvPr>
            <p:ph type="title"/>
          </p:nvPr>
        </p:nvSpPr>
        <p:spPr>
          <a:prstGeom prst="rect">
            <a:avLst/>
          </a:prstGeom>
        </p:spPr>
        <p:txBody>
          <a:bodyPr/>
          <a:lstStyle/>
          <a:p>
            <a:r>
              <a:t>Activations in intermediate layer</a:t>
            </a:r>
          </a:p>
        </p:txBody>
      </p:sp>
      <p:pic>
        <p:nvPicPr>
          <p:cNvPr id="265" name="Picture Placeholder 2" descr="Picture Placeholder 2"/>
          <p:cNvPicPr>
            <a:picLocks noGrp="1" noChangeAspect="1"/>
          </p:cNvPicPr>
          <p:nvPr>
            <p:ph type="pic" idx="13"/>
          </p:nvPr>
        </p:nvPicPr>
        <p:blipFill>
          <a:blip r:embed="rId3">
            <a:extLst/>
          </a:blip>
          <a:srcRect/>
          <a:stretch>
            <a:fillRect/>
          </a:stretch>
        </p:blipFill>
        <p:spPr>
          <a:prstGeom prst="rect">
            <a:avLst/>
          </a:prstGeom>
        </p:spPr>
      </p:pic>
      <p:sp>
        <p:nvSpPr>
          <p:cNvPr id="266" name="Credits: Using Deep Learning for Image-Based Plant Disease Detection…"/>
          <p:cNvSpPr txBox="1">
            <a:spLocks noGrp="1"/>
          </p:cNvSpPr>
          <p:nvPr>
            <p:ph type="body" sz="quarter" idx="1"/>
          </p:nvPr>
        </p:nvSpPr>
        <p:spPr>
          <a:prstGeom prst="rect">
            <a:avLst/>
          </a:prstGeom>
        </p:spPr>
        <p:txBody>
          <a:bodyPr/>
          <a:lstStyle/>
          <a:p>
            <a:pPr defTabSz="804672">
              <a:spcBef>
                <a:spcPts val="200"/>
              </a:spcBef>
              <a:defRPr sz="1232"/>
            </a:pPr>
            <a:r>
              <a:t>Credits: Using Deep Learning for Image-Based Plant Disease Detection </a:t>
            </a:r>
          </a:p>
          <a:p>
            <a:pPr defTabSz="804672">
              <a:spcBef>
                <a:spcPts val="200"/>
              </a:spcBef>
              <a:defRPr sz="1232"/>
            </a:pPr>
            <a:r>
              <a:t>Sharada Prasanna Mohanty1,2, David Hughes3,4,5, and Marcel Salathé1,2,6</a:t>
            </a:r>
          </a:p>
          <a:p>
            <a:pPr defTabSz="804672">
              <a:spcBef>
                <a:spcPts val="200"/>
              </a:spcBef>
              <a:defRPr sz="1232"/>
            </a:pPr>
            <a:r>
              <a:t>https://arxiv.org/pdf/1604.03169.pdf</a:t>
            </a:r>
          </a:p>
        </p:txBody>
      </p:sp>
      <p:pic>
        <p:nvPicPr>
          <p:cNvPr id="267" name="page3image8097312.png" descr="page3image8097312.png"/>
          <p:cNvPicPr>
            <a:picLocks noChangeAspect="1"/>
          </p:cNvPicPr>
          <p:nvPr/>
        </p:nvPicPr>
        <p:blipFill>
          <a:blip r:embed="rId4">
            <a:extLst/>
          </a:blip>
          <a:stretch>
            <a:fillRect/>
          </a:stretch>
        </p:blipFill>
        <p:spPr>
          <a:xfrm>
            <a:off x="2490788" y="612775"/>
            <a:ext cx="4114801" cy="4114800"/>
          </a:xfrm>
          <a:prstGeom prst="rect">
            <a:avLst/>
          </a:prstGeom>
          <a:ln w="12700">
            <a:miter lim="400000"/>
          </a:ln>
        </p:spPr>
      </p:pic>
      <p:sp>
        <p:nvSpPr>
          <p:cNvPr id="268" name="Text"/>
          <p:cNvSpPr txBox="1"/>
          <p:nvPr/>
        </p:nvSpPr>
        <p:spPr>
          <a:xfrm>
            <a:off x="-2284412" y="612775"/>
            <a:ext cx="188824" cy="44205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defTabSz="457200">
              <a:lnSpc>
                <a:spcPts val="2800"/>
              </a:lnSpc>
              <a:defRPr sz="1200"/>
            </a:lvl1pPr>
          </a:lstStyle>
          <a:p>
            <a:r>
              <a:t> </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 name="Progress of learning through 30 epochs"/>
          <p:cNvSpPr txBox="1">
            <a:spLocks noGrp="1"/>
          </p:cNvSpPr>
          <p:nvPr>
            <p:ph type="title"/>
          </p:nvPr>
        </p:nvSpPr>
        <p:spPr>
          <a:prstGeom prst="rect">
            <a:avLst/>
          </a:prstGeom>
        </p:spPr>
        <p:txBody>
          <a:bodyPr/>
          <a:lstStyle/>
          <a:p>
            <a:r>
              <a:t>Progress of learning through 30 epochs</a:t>
            </a:r>
          </a:p>
        </p:txBody>
      </p:sp>
      <p:pic>
        <p:nvPicPr>
          <p:cNvPr id="273" name="Picture Placeholder 2" descr="Picture Placeholder 2"/>
          <p:cNvPicPr>
            <a:picLocks noGrp="1" noChangeAspect="1"/>
          </p:cNvPicPr>
          <p:nvPr>
            <p:ph type="pic" idx="13"/>
          </p:nvPr>
        </p:nvPicPr>
        <p:blipFill>
          <a:blip r:embed="rId2">
            <a:extLst/>
          </a:blip>
          <a:srcRect l="5993" t="6592" r="7149"/>
          <a:stretch>
            <a:fillRect/>
          </a:stretch>
        </p:blipFill>
        <p:spPr>
          <a:xfrm>
            <a:off x="1792288" y="612775"/>
            <a:ext cx="5486401" cy="4051300"/>
          </a:xfrm>
          <a:prstGeom prst="rect">
            <a:avLst/>
          </a:prstGeom>
        </p:spPr>
      </p:pic>
      <p:sp>
        <p:nvSpPr>
          <p:cNvPr id="274" name="Credits: Using Deep Learning for Image-Based Plant Disease Detection…"/>
          <p:cNvSpPr txBox="1">
            <a:spLocks noGrp="1"/>
          </p:cNvSpPr>
          <p:nvPr>
            <p:ph type="body" sz="quarter" idx="1"/>
          </p:nvPr>
        </p:nvSpPr>
        <p:spPr>
          <a:prstGeom prst="rect">
            <a:avLst/>
          </a:prstGeom>
        </p:spPr>
        <p:txBody>
          <a:bodyPr/>
          <a:lstStyle/>
          <a:p>
            <a:pPr defTabSz="804672">
              <a:spcBef>
                <a:spcPts val="200"/>
              </a:spcBef>
              <a:defRPr sz="1232"/>
            </a:pPr>
            <a:r>
              <a:t>Credits: Using Deep Learning for Image-Based Plant Disease Detection </a:t>
            </a:r>
          </a:p>
          <a:p>
            <a:pPr defTabSz="804672">
              <a:spcBef>
                <a:spcPts val="200"/>
              </a:spcBef>
              <a:defRPr sz="1232"/>
            </a:pPr>
            <a:r>
              <a:t>Sharada Prasanna Mohanty1,2, David Hughes3,4,5, and Marcel Salathé1,2,6</a:t>
            </a:r>
          </a:p>
          <a:p>
            <a:pPr defTabSz="804672">
              <a:spcBef>
                <a:spcPts val="200"/>
              </a:spcBef>
              <a:defRPr sz="1232"/>
            </a:pPr>
            <a:r>
              <a:t>https://arxiv.org/pdf/1604.03169.pdf</a:t>
            </a:r>
          </a:p>
        </p:txBody>
      </p:sp>
      <p:sp>
        <p:nvSpPr>
          <p:cNvPr id="275" name="Text"/>
          <p:cNvSpPr txBox="1"/>
          <p:nvPr/>
        </p:nvSpPr>
        <p:spPr>
          <a:xfrm>
            <a:off x="-3543300" y="-533400"/>
            <a:ext cx="188824" cy="44205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defTabSz="457200">
              <a:lnSpc>
                <a:spcPts val="2800"/>
              </a:lnSpc>
              <a:defRPr sz="1200"/>
            </a:lvl1pPr>
          </a:lstStyle>
          <a:p>
            <a:r>
              <a:t> </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Feature Transfer"/>
          <p:cNvSpPr txBox="1">
            <a:spLocks noGrp="1"/>
          </p:cNvSpPr>
          <p:nvPr>
            <p:ph type="title"/>
          </p:nvPr>
        </p:nvSpPr>
        <p:spPr>
          <a:prstGeom prst="rect">
            <a:avLst/>
          </a:prstGeom>
        </p:spPr>
        <p:txBody>
          <a:bodyPr/>
          <a:lstStyle/>
          <a:p>
            <a:r>
              <a:t>Feature Transfer</a:t>
            </a:r>
          </a:p>
        </p:txBody>
      </p:sp>
      <p:sp>
        <p:nvSpPr>
          <p:cNvPr id="278" name="An efficient trick for DL: domain-specific feature extraction shared between tasks…"/>
          <p:cNvSpPr txBox="1">
            <a:spLocks noGrp="1"/>
          </p:cNvSpPr>
          <p:nvPr>
            <p:ph type="body" idx="1"/>
          </p:nvPr>
        </p:nvSpPr>
        <p:spPr>
          <a:prstGeom prst="rect">
            <a:avLst/>
          </a:prstGeom>
        </p:spPr>
        <p:txBody>
          <a:bodyPr>
            <a:normAutofit lnSpcReduction="10000"/>
          </a:bodyPr>
          <a:lstStyle/>
          <a:p>
            <a:pPr marL="325754" indent="-325754" defTabSz="868680">
              <a:defRPr sz="3040"/>
            </a:pPr>
            <a:r>
              <a:t>An efficient trick for DL: domain-specific feature extraction shared between tasks</a:t>
            </a:r>
          </a:p>
          <a:p>
            <a:pPr marL="325754" indent="-325754" defTabSz="868680">
              <a:defRPr sz="3040"/>
            </a:pPr>
            <a:r>
              <a:t>Train a DL network properly, then copy the input layers into another DL network</a:t>
            </a:r>
          </a:p>
          <a:p>
            <a:pPr marL="325754" indent="-325754" defTabSz="868680">
              <a:defRPr sz="3040"/>
            </a:pPr>
            <a:r>
              <a:t>Most useful when:</a:t>
            </a:r>
          </a:p>
          <a:p>
            <a:pPr marL="1194434" lvl="2" indent="-325754" defTabSz="868680">
              <a:defRPr sz="3040"/>
            </a:pPr>
            <a:r>
              <a:t>we have a task with only a few data points</a:t>
            </a:r>
          </a:p>
          <a:p>
            <a:pPr marL="1194434" lvl="2" indent="-325754" defTabSz="868680">
              <a:defRPr sz="3040"/>
            </a:pPr>
            <a:r>
              <a:t>we have other tasks in the same domain with lots of available data</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Outline of the lecture"/>
          <p:cNvSpPr txBox="1">
            <a:spLocks noGrp="1"/>
          </p:cNvSpPr>
          <p:nvPr>
            <p:ph type="title"/>
          </p:nvPr>
        </p:nvSpPr>
        <p:spPr>
          <a:prstGeom prst="rect">
            <a:avLst/>
          </a:prstGeom>
        </p:spPr>
        <p:txBody>
          <a:bodyPr/>
          <a:lstStyle/>
          <a:p>
            <a:r>
              <a:t>Outline of the lecture</a:t>
            </a:r>
          </a:p>
        </p:txBody>
      </p:sp>
      <p:sp>
        <p:nvSpPr>
          <p:cNvPr id="129" name="A very successful and important AI technique is Deep Learning. Here we will learn about its foundations and review an example for using it.…"/>
          <p:cNvSpPr txBox="1">
            <a:spLocks noGrp="1"/>
          </p:cNvSpPr>
          <p:nvPr>
            <p:ph type="body" idx="1"/>
          </p:nvPr>
        </p:nvSpPr>
        <p:spPr>
          <a:xfrm>
            <a:off x="457200" y="1600200"/>
            <a:ext cx="8229600" cy="4796452"/>
          </a:xfrm>
          <a:prstGeom prst="rect">
            <a:avLst/>
          </a:prstGeom>
        </p:spPr>
        <p:txBody>
          <a:bodyPr/>
          <a:lstStyle/>
          <a:p>
            <a:pPr marL="0" indent="0" defTabSz="868680">
              <a:buSzTx/>
              <a:buFontTx/>
              <a:buNone/>
              <a:defRPr sz="3040"/>
            </a:pPr>
            <a:r>
              <a:t>A very successful and important AI technique is Deep Learning. Here we will learn about its foundations and review an example for using it.</a:t>
            </a:r>
          </a:p>
          <a:p>
            <a:pPr marL="0" indent="0" defTabSz="868680">
              <a:buSzTx/>
              <a:buFontTx/>
              <a:buNone/>
              <a:defRPr sz="3040"/>
            </a:pPr>
            <a:r>
              <a:t>By understanding the current state of art, we will be ready to keep up with its ongoing evolution. </a:t>
            </a:r>
          </a:p>
          <a:p>
            <a:pPr marL="0" indent="0" defTabSz="868680">
              <a:buSzTx/>
              <a:buFontTx/>
              <a:buNone/>
              <a:defRPr sz="3040"/>
            </a:pPr>
            <a:r>
              <a:t>To benefit from this lecture, it is essential to work through the example in the accompanying notebook. </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Transfer learning: re-use the trained feature maps"/>
          <p:cNvSpPr txBox="1">
            <a:spLocks noGrp="1"/>
          </p:cNvSpPr>
          <p:nvPr>
            <p:ph type="title"/>
          </p:nvPr>
        </p:nvSpPr>
        <p:spPr>
          <a:prstGeom prst="rect">
            <a:avLst/>
          </a:prstGeom>
        </p:spPr>
        <p:txBody>
          <a:bodyPr/>
          <a:lstStyle>
            <a:lvl1pPr defTabSz="813816">
              <a:defRPr sz="1779"/>
            </a:lvl1pPr>
          </a:lstStyle>
          <a:p>
            <a:r>
              <a:t>Transfer learning: re-use the trained feature maps</a:t>
            </a:r>
          </a:p>
        </p:txBody>
      </p:sp>
      <p:pic>
        <p:nvPicPr>
          <p:cNvPr id="281" name="Picture Placeholder 2" descr="Picture Placeholder 2"/>
          <p:cNvPicPr>
            <a:picLocks noGrp="1" noChangeAspect="1"/>
          </p:cNvPicPr>
          <p:nvPr>
            <p:ph type="pic" idx="13"/>
          </p:nvPr>
        </p:nvPicPr>
        <p:blipFill>
          <a:blip r:embed="rId2">
            <a:extLst/>
          </a:blip>
          <a:srcRect/>
          <a:stretch>
            <a:fillRect/>
          </a:stretch>
        </p:blipFill>
        <p:spPr>
          <a:xfrm>
            <a:off x="1212358" y="551040"/>
            <a:ext cx="6719493" cy="2067537"/>
          </a:xfrm>
          <a:prstGeom prst="rect">
            <a:avLst/>
          </a:prstGeom>
        </p:spPr>
      </p:pic>
      <p:sp>
        <p:nvSpPr>
          <p:cNvPr id="282" name="Credit: Aphex34 (https://commons.wikimedia.org/wiki/File:Typical_cnn.png), https://creativecommons.org/licenses/by-sa/4.0/legalcode"/>
          <p:cNvSpPr txBox="1">
            <a:spLocks noGrp="1"/>
          </p:cNvSpPr>
          <p:nvPr>
            <p:ph type="body" sz="quarter" idx="1"/>
          </p:nvPr>
        </p:nvSpPr>
        <p:spPr>
          <a:prstGeom prst="rect">
            <a:avLst/>
          </a:prstGeom>
        </p:spPr>
        <p:txBody>
          <a:bodyPr/>
          <a:lstStyle/>
          <a:p>
            <a:pPr defTabSz="822959">
              <a:defRPr sz="1260"/>
            </a:pPr>
            <a:r>
              <a:t>Credit: Aphex34 (https://commons.wikimedia.org/wiki/File:Typical_cnn.png), </a:t>
            </a:r>
            <a:r>
              <a:rPr u="sng">
                <a:solidFill>
                  <a:srgbClr val="0000FF"/>
                </a:solidFill>
                <a:uFill>
                  <a:solidFill>
                    <a:srgbClr val="0000FF"/>
                  </a:solidFill>
                </a:uFill>
                <a:hlinkClick r:id="rId3"/>
              </a:rPr>
              <a:t>https://creativecommons.org/licenses/by-sa/4.0/legalcode</a:t>
            </a:r>
          </a:p>
        </p:txBody>
      </p:sp>
      <p:pic>
        <p:nvPicPr>
          <p:cNvPr id="283" name="Picture Placeholder 2" descr="Picture Placeholder 2"/>
          <p:cNvPicPr>
            <a:picLocks noChangeAspect="1"/>
          </p:cNvPicPr>
          <p:nvPr/>
        </p:nvPicPr>
        <p:blipFill>
          <a:blip r:embed="rId2">
            <a:extLst/>
          </a:blip>
          <a:stretch>
            <a:fillRect/>
          </a:stretch>
        </p:blipFill>
        <p:spPr>
          <a:xfrm>
            <a:off x="1212358" y="2675859"/>
            <a:ext cx="6719493" cy="2067537"/>
          </a:xfrm>
          <a:prstGeom prst="rect">
            <a:avLst/>
          </a:prstGeom>
          <a:ln w="12700">
            <a:miter lim="400000"/>
          </a:ln>
        </p:spPr>
      </p:pic>
      <p:sp>
        <p:nvSpPr>
          <p:cNvPr id="284" name="Rounded Rectangle"/>
          <p:cNvSpPr/>
          <p:nvPr/>
        </p:nvSpPr>
        <p:spPr>
          <a:xfrm>
            <a:off x="2730500" y="558800"/>
            <a:ext cx="2546152" cy="1873548"/>
          </a:xfrm>
          <a:prstGeom prst="roundRect">
            <a:avLst>
              <a:gd name="adj" fmla="val 12215"/>
            </a:avLst>
          </a:prstGeom>
          <a:ln w="25400">
            <a:solidFill>
              <a:schemeClr val="accent2"/>
            </a:solidFill>
          </a:ln>
          <a:effectLst>
            <a:outerShdw blurRad="38100" dist="23000" dir="5400000" rotWithShape="0">
              <a:srgbClr val="000000">
                <a:alpha val="35000"/>
              </a:srgbClr>
            </a:outerShdw>
          </a:effectLst>
        </p:spPr>
        <p:txBody>
          <a:bodyPr lIns="45719" rIns="45719" anchor="ctr"/>
          <a:lstStyle/>
          <a:p>
            <a:endParaRPr/>
          </a:p>
        </p:txBody>
      </p:sp>
      <p:sp>
        <p:nvSpPr>
          <p:cNvPr id="285" name="Arrow"/>
          <p:cNvSpPr/>
          <p:nvPr/>
        </p:nvSpPr>
        <p:spPr>
          <a:xfrm rot="5400000">
            <a:off x="3728665" y="2599593"/>
            <a:ext cx="549822" cy="330712"/>
          </a:xfrm>
          <a:prstGeom prst="rightArrow">
            <a:avLst>
              <a:gd name="adj1" fmla="val 32000"/>
              <a:gd name="adj2" fmla="val 113621"/>
            </a:avLst>
          </a:prstGeom>
          <a:ln w="25400">
            <a:solidFill>
              <a:schemeClr val="accent2"/>
            </a:solidFill>
          </a:ln>
          <a:effectLst>
            <a:outerShdw blurRad="38100" dist="23000" dir="5400000" rotWithShape="0">
              <a:srgbClr val="000000">
                <a:alpha val="35000"/>
              </a:srgbClr>
            </a:outerShdw>
          </a:effectLst>
        </p:spPr>
        <p:txBody>
          <a:bodyPr lIns="45719" rIns="45719" anchor="ctr"/>
          <a:lstStyle/>
          <a:p>
            <a:endParaRPr/>
          </a:p>
        </p:txBody>
      </p:sp>
      <p:sp>
        <p:nvSpPr>
          <p:cNvPr id="286" name="TASK 1"/>
          <p:cNvSpPr txBox="1"/>
          <p:nvPr/>
        </p:nvSpPr>
        <p:spPr>
          <a:xfrm>
            <a:off x="1435522" y="538480"/>
            <a:ext cx="874885" cy="350662"/>
          </a:xfrm>
          <a:prstGeom prst="rect">
            <a:avLst/>
          </a:prstGeom>
          <a:solidFill>
            <a:schemeClr val="accent6"/>
          </a:solidFill>
          <a:ln w="12700">
            <a:miter lim="400000"/>
          </a:ln>
          <a:extLst>
            <a:ext uri="{C572A759-6A51-4108-AA02-DFA0A04FC94B}">
              <ma14:wrappingTextBoxFlag xmlns:ma14="http://schemas.microsoft.com/office/mac/drawingml/2011/main" xmlns="" val="1"/>
            </a:ext>
          </a:extLst>
        </p:spPr>
        <p:txBody>
          <a:bodyPr wrap="none" lIns="45719" rIns="45719">
            <a:spAutoFit/>
          </a:bodyPr>
          <a:lstStyle/>
          <a:p>
            <a:r>
              <a:t>TASK 1</a:t>
            </a:r>
          </a:p>
        </p:txBody>
      </p:sp>
      <p:sp>
        <p:nvSpPr>
          <p:cNvPr id="287" name="TASK 2"/>
          <p:cNvSpPr txBox="1"/>
          <p:nvPr/>
        </p:nvSpPr>
        <p:spPr>
          <a:xfrm>
            <a:off x="1435522" y="2675780"/>
            <a:ext cx="874885" cy="350663"/>
          </a:xfrm>
          <a:prstGeom prst="rect">
            <a:avLst/>
          </a:prstGeom>
          <a:solidFill>
            <a:schemeClr val="accent3"/>
          </a:solidFill>
          <a:ln w="12700">
            <a:miter lim="400000"/>
          </a:ln>
          <a:effectLst>
            <a:outerShdw blurRad="38100" dist="20000" dir="5400000" rotWithShape="0">
              <a:srgbClr val="000000">
                <a:alpha val="38000"/>
              </a:srgbClr>
            </a:outerShdw>
          </a:effectLst>
          <a:extLst>
            <a:ext uri="{C572A759-6A51-4108-AA02-DFA0A04FC94B}">
              <ma14:wrappingTextBoxFlag xmlns:ma14="http://schemas.microsoft.com/office/mac/drawingml/2011/main" xmlns="" val="1"/>
            </a:ext>
          </a:extLst>
        </p:spPr>
        <p:txBody>
          <a:bodyPr wrap="none" lIns="45719" rIns="45719">
            <a:spAutoFit/>
          </a:bodyPr>
          <a:lstStyle>
            <a:lvl1pPr>
              <a:defRPr>
                <a:solidFill>
                  <a:srgbClr val="FFFFFF"/>
                </a:solidFill>
              </a:defRPr>
            </a:lvl1pPr>
          </a:lstStyle>
          <a:p>
            <a:r>
              <a:t>TASK 2</a:t>
            </a:r>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How does a DL network work?"/>
          <p:cNvSpPr txBox="1">
            <a:spLocks noGrp="1"/>
          </p:cNvSpPr>
          <p:nvPr>
            <p:ph type="title"/>
          </p:nvPr>
        </p:nvSpPr>
        <p:spPr>
          <a:prstGeom prst="rect">
            <a:avLst/>
          </a:prstGeom>
        </p:spPr>
        <p:txBody>
          <a:bodyPr/>
          <a:lstStyle/>
          <a:p>
            <a:r>
              <a:t>How does a DL network work?</a:t>
            </a:r>
          </a:p>
        </p:txBody>
      </p:sp>
      <p:sp>
        <p:nvSpPr>
          <p:cNvPr id="290" name="We can visualize the activations in the network layers…"/>
          <p:cNvSpPr txBox="1">
            <a:spLocks noGrp="1"/>
          </p:cNvSpPr>
          <p:nvPr>
            <p:ph type="body" idx="1"/>
          </p:nvPr>
        </p:nvSpPr>
        <p:spPr>
          <a:prstGeom prst="rect">
            <a:avLst/>
          </a:prstGeom>
        </p:spPr>
        <p:txBody>
          <a:bodyPr/>
          <a:lstStyle/>
          <a:p>
            <a:r>
              <a:t>We can visualize the activations in the network layers</a:t>
            </a:r>
          </a:p>
          <a:p>
            <a:r>
              <a:t>This kind of analysis will help in improving the structure and operation of Deep Learning neural networks for specific tasks, especially if we deal with vision</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Illustration of image processing with DL"/>
          <p:cNvSpPr txBox="1">
            <a:spLocks noGrp="1"/>
          </p:cNvSpPr>
          <p:nvPr>
            <p:ph type="title"/>
          </p:nvPr>
        </p:nvSpPr>
        <p:spPr>
          <a:prstGeom prst="rect">
            <a:avLst/>
          </a:prstGeom>
        </p:spPr>
        <p:txBody>
          <a:bodyPr/>
          <a:lstStyle/>
          <a:p>
            <a:r>
              <a:t>Illustration of image processing with DL</a:t>
            </a:r>
          </a:p>
        </p:txBody>
      </p:sp>
      <p:pic>
        <p:nvPicPr>
          <p:cNvPr id="293" name="Picture Placeholder 2" descr="Picture Placeholder 2"/>
          <p:cNvPicPr>
            <a:picLocks noGrp="1" noChangeAspect="1"/>
          </p:cNvPicPr>
          <p:nvPr>
            <p:ph type="pic" idx="13"/>
          </p:nvPr>
        </p:nvPicPr>
        <p:blipFill>
          <a:blip r:embed="rId2">
            <a:extLst/>
          </a:blip>
          <a:srcRect t="760" b="1325"/>
          <a:stretch>
            <a:fillRect/>
          </a:stretch>
        </p:blipFill>
        <p:spPr>
          <a:xfrm>
            <a:off x="2392079" y="612775"/>
            <a:ext cx="4286818" cy="4114801"/>
          </a:xfrm>
          <a:prstGeom prst="rect">
            <a:avLst/>
          </a:prstGeom>
        </p:spPr>
      </p:pic>
      <p:sp>
        <p:nvSpPr>
          <p:cNvPr id="294" name="The original image"/>
          <p:cNvSpPr txBox="1">
            <a:spLocks noGrp="1"/>
          </p:cNvSpPr>
          <p:nvPr>
            <p:ph type="body" sz="quarter" idx="1"/>
          </p:nvPr>
        </p:nvSpPr>
        <p:spPr>
          <a:prstGeom prst="rect">
            <a:avLst/>
          </a:prstGeom>
        </p:spPr>
        <p:txBody>
          <a:bodyPr/>
          <a:lstStyle/>
          <a:p>
            <a:r>
              <a:t>The original image</a:t>
            </a:r>
          </a:p>
        </p:txBody>
      </p:sp>
      <p:sp>
        <p:nvSpPr>
          <p:cNvPr id="295" name="From: Deep Learning with Python, by Francois Chollet"/>
          <p:cNvSpPr txBox="1"/>
          <p:nvPr/>
        </p:nvSpPr>
        <p:spPr>
          <a:xfrm>
            <a:off x="780527" y="5837622"/>
            <a:ext cx="7422764" cy="437070"/>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2400"/>
            </a:lvl1pPr>
          </a:lstStyle>
          <a:p>
            <a:r>
              <a:t>From: Deep Learning with Python, by Francois Chollet</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Illustration of image processing with DL"/>
          <p:cNvSpPr txBox="1">
            <a:spLocks noGrp="1"/>
          </p:cNvSpPr>
          <p:nvPr>
            <p:ph type="title"/>
          </p:nvPr>
        </p:nvSpPr>
        <p:spPr>
          <a:prstGeom prst="rect">
            <a:avLst/>
          </a:prstGeom>
        </p:spPr>
        <p:txBody>
          <a:bodyPr/>
          <a:lstStyle/>
          <a:p>
            <a:r>
              <a:t>Illustration of image processing with DL</a:t>
            </a:r>
          </a:p>
        </p:txBody>
      </p:sp>
      <p:pic>
        <p:nvPicPr>
          <p:cNvPr id="298" name="Picture Placeholder 2" descr="Picture Placeholder 2"/>
          <p:cNvPicPr>
            <a:picLocks noGrp="1" noChangeAspect="1"/>
          </p:cNvPicPr>
          <p:nvPr>
            <p:ph type="pic" idx="13"/>
          </p:nvPr>
        </p:nvPicPr>
        <p:blipFill>
          <a:blip r:embed="rId2">
            <a:extLst/>
          </a:blip>
          <a:srcRect/>
          <a:stretch>
            <a:fillRect/>
          </a:stretch>
        </p:blipFill>
        <p:spPr>
          <a:xfrm>
            <a:off x="2458443" y="699795"/>
            <a:ext cx="4227114" cy="3940760"/>
          </a:xfrm>
          <a:prstGeom prst="rect">
            <a:avLst/>
          </a:prstGeom>
        </p:spPr>
      </p:pic>
      <p:sp>
        <p:nvSpPr>
          <p:cNvPr id="299" name="Fourth channel of the activation of the first layer on the test cat picture…"/>
          <p:cNvSpPr txBox="1">
            <a:spLocks noGrp="1"/>
          </p:cNvSpPr>
          <p:nvPr>
            <p:ph type="body" sz="quarter" idx="1"/>
          </p:nvPr>
        </p:nvSpPr>
        <p:spPr>
          <a:prstGeom prst="rect">
            <a:avLst/>
          </a:prstGeom>
        </p:spPr>
        <p:txBody>
          <a:bodyPr/>
          <a:lstStyle/>
          <a:p>
            <a:pPr defTabSz="896111">
              <a:defRPr sz="1372"/>
            </a:pPr>
            <a:r>
              <a:t>Fourth channel of the activation of the first layer on the test cat picture </a:t>
            </a:r>
          </a:p>
          <a:p>
            <a:pPr defTabSz="896111">
              <a:defRPr sz="1372"/>
            </a:pPr>
            <a:r>
              <a:t>Looks like an edge detector, similar to e.g. the Sobel operator in classical Computer Vision studies</a:t>
            </a:r>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 name="Illustration of image processing with DL"/>
          <p:cNvSpPr txBox="1">
            <a:spLocks noGrp="1"/>
          </p:cNvSpPr>
          <p:nvPr>
            <p:ph type="title"/>
          </p:nvPr>
        </p:nvSpPr>
        <p:spPr>
          <a:prstGeom prst="rect">
            <a:avLst/>
          </a:prstGeom>
        </p:spPr>
        <p:txBody>
          <a:bodyPr/>
          <a:lstStyle/>
          <a:p>
            <a:r>
              <a:t>Illustration of image processing with DL</a:t>
            </a:r>
          </a:p>
        </p:txBody>
      </p:sp>
      <p:pic>
        <p:nvPicPr>
          <p:cNvPr id="302" name="Picture Placeholder 2" descr="Picture Placeholder 2"/>
          <p:cNvPicPr>
            <a:picLocks noGrp="1" noChangeAspect="1"/>
          </p:cNvPicPr>
          <p:nvPr>
            <p:ph type="pic" idx="13"/>
          </p:nvPr>
        </p:nvPicPr>
        <p:blipFill>
          <a:blip r:embed="rId2">
            <a:extLst/>
          </a:blip>
          <a:srcRect/>
          <a:stretch>
            <a:fillRect/>
          </a:stretch>
        </p:blipFill>
        <p:spPr>
          <a:xfrm>
            <a:off x="2440801" y="674871"/>
            <a:ext cx="4189374" cy="3990608"/>
          </a:xfrm>
          <a:prstGeom prst="rect">
            <a:avLst/>
          </a:prstGeom>
        </p:spPr>
      </p:pic>
      <p:sp>
        <p:nvSpPr>
          <p:cNvPr id="303" name="Fourth channel of the activation of the first layer on the test cat picture…"/>
          <p:cNvSpPr txBox="1">
            <a:spLocks noGrp="1"/>
          </p:cNvSpPr>
          <p:nvPr>
            <p:ph type="body" sz="quarter" idx="1"/>
          </p:nvPr>
        </p:nvSpPr>
        <p:spPr>
          <a:prstGeom prst="rect">
            <a:avLst/>
          </a:prstGeom>
        </p:spPr>
        <p:txBody>
          <a:bodyPr/>
          <a:lstStyle/>
          <a:p>
            <a:pPr defTabSz="896111">
              <a:defRPr sz="1372"/>
            </a:pPr>
            <a:r>
              <a:t>Fourth channel of the activation of the first layer on the test cat picture </a:t>
            </a:r>
          </a:p>
          <a:p>
            <a:pPr defTabSz="896111">
              <a:defRPr sz="1372"/>
            </a:pPr>
            <a:r>
              <a:t>This is a “green spot pair” detector, probably specializing to cats’ eyes…</a:t>
            </a: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 name="Typical usage of Deep Learning"/>
          <p:cNvSpPr txBox="1">
            <a:spLocks noGrp="1"/>
          </p:cNvSpPr>
          <p:nvPr>
            <p:ph type="title"/>
          </p:nvPr>
        </p:nvSpPr>
        <p:spPr>
          <a:prstGeom prst="rect">
            <a:avLst/>
          </a:prstGeom>
        </p:spPr>
        <p:txBody>
          <a:bodyPr/>
          <a:lstStyle/>
          <a:p>
            <a:r>
              <a:t>Typical usage of Deep Learning</a:t>
            </a:r>
          </a:p>
        </p:txBody>
      </p:sp>
      <p:sp>
        <p:nvSpPr>
          <p:cNvPr id="306" name="Well suited to processing of natural data (images, sounds, language, weather)…"/>
          <p:cNvSpPr txBox="1">
            <a:spLocks noGrp="1"/>
          </p:cNvSpPr>
          <p:nvPr>
            <p:ph type="body" idx="1"/>
          </p:nvPr>
        </p:nvSpPr>
        <p:spPr>
          <a:prstGeom prst="rect">
            <a:avLst/>
          </a:prstGeom>
        </p:spPr>
        <p:txBody>
          <a:bodyPr/>
          <a:lstStyle/>
          <a:p>
            <a:r>
              <a:t>Well suited to processing of natural data (images, sounds, language, weather)</a:t>
            </a:r>
          </a:p>
          <a:p>
            <a:r>
              <a:t>Can be used to create robust processors (autonomous cars, surveillance)</a:t>
            </a:r>
          </a:p>
          <a:p>
            <a:r>
              <a:t>Enables the transfer of internal representations among AI systems</a:t>
            </a:r>
          </a:p>
          <a:p>
            <a:r>
              <a:t>Many variants, designed for specific tasks (CDBN, DSN, TDSN, DPCN, …)</a:t>
            </a: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 name="Some criticism"/>
          <p:cNvSpPr txBox="1">
            <a:spLocks noGrp="1"/>
          </p:cNvSpPr>
          <p:nvPr>
            <p:ph type="title"/>
          </p:nvPr>
        </p:nvSpPr>
        <p:spPr>
          <a:prstGeom prst="rect">
            <a:avLst/>
          </a:prstGeom>
        </p:spPr>
        <p:txBody>
          <a:bodyPr/>
          <a:lstStyle/>
          <a:p>
            <a:r>
              <a:t>Some criticism</a:t>
            </a:r>
          </a:p>
        </p:txBody>
      </p:sp>
      <p:sp>
        <p:nvSpPr>
          <p:cNvPr id="309" name="https://www.popularmechanics.com/technology/robots/a19445627/the-hilarious-and-terrifying-ways-algorithms-have-outsmarted-their-creators/"/>
          <p:cNvSpPr txBox="1"/>
          <p:nvPr/>
        </p:nvSpPr>
        <p:spPr>
          <a:xfrm>
            <a:off x="894750" y="5065624"/>
            <a:ext cx="7697323" cy="541993"/>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defRPr sz="1600"/>
            </a:lvl1pPr>
          </a:lstStyle>
          <a:p>
            <a:r>
              <a:t>https://www.popularmechanics.com/technology/robots/a19445627/the-hilarious-and-terrifying-ways-algorithms-have-outsmarted-their-creators/</a:t>
            </a:r>
          </a:p>
        </p:txBody>
      </p:sp>
      <p:pic>
        <p:nvPicPr>
          <p:cNvPr id="310" name="Image" descr="Image"/>
          <p:cNvPicPr>
            <a:picLocks noChangeAspect="1"/>
          </p:cNvPicPr>
          <p:nvPr/>
        </p:nvPicPr>
        <p:blipFill>
          <a:blip r:embed="rId3">
            <a:extLst/>
          </a:blip>
          <a:stretch>
            <a:fillRect/>
          </a:stretch>
        </p:blipFill>
        <p:spPr>
          <a:xfrm>
            <a:off x="1616142" y="1763702"/>
            <a:ext cx="5911716" cy="2955858"/>
          </a:xfrm>
          <a:prstGeom prst="rect">
            <a:avLst/>
          </a:prstGeom>
          <a:ln w="12700">
            <a:miter lim="400000"/>
          </a:ln>
        </p:spPr>
      </p:pic>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 name="Try it and it (sort of) works. Good enough?"/>
          <p:cNvSpPr txBox="1">
            <a:spLocks noGrp="1"/>
          </p:cNvSpPr>
          <p:nvPr>
            <p:ph type="title"/>
          </p:nvPr>
        </p:nvSpPr>
        <p:spPr>
          <a:prstGeom prst="rect">
            <a:avLst/>
          </a:prstGeom>
        </p:spPr>
        <p:txBody>
          <a:bodyPr/>
          <a:lstStyle/>
          <a:p>
            <a:r>
              <a:t>Try it and it (sort of) works. Good enough?</a:t>
            </a:r>
          </a:p>
        </p:txBody>
      </p:sp>
      <p:pic>
        <p:nvPicPr>
          <p:cNvPr id="315" name="Picture Placeholder 2" descr="Picture Placeholder 2"/>
          <p:cNvPicPr>
            <a:picLocks noGrp="1" noChangeAspect="1"/>
          </p:cNvPicPr>
          <p:nvPr>
            <p:ph type="pic" idx="13"/>
          </p:nvPr>
        </p:nvPicPr>
        <p:blipFill>
          <a:blip r:embed="rId3">
            <a:extLst/>
          </a:blip>
          <a:srcRect l="1416" r="1416"/>
          <a:stretch>
            <a:fillRect/>
          </a:stretch>
        </p:blipFill>
        <p:spPr>
          <a:prstGeom prst="rect">
            <a:avLst/>
          </a:prstGeom>
        </p:spPr>
      </p:pic>
      <p:sp>
        <p:nvSpPr>
          <p:cNvPr id="316" name="The debate started with Google’s Ali Rahimi, winner of the the Test-of-Time award at the recent Conference on Neural Information Processing (NIPS). Rahimi put it bluntly in his NIPS presentation: “Machine learning has become alchemy.”"/>
          <p:cNvSpPr txBox="1">
            <a:spLocks noGrp="1"/>
          </p:cNvSpPr>
          <p:nvPr>
            <p:ph type="body" sz="quarter" idx="1"/>
          </p:nvPr>
        </p:nvSpPr>
        <p:spPr>
          <a:prstGeom prst="rect">
            <a:avLst/>
          </a:prstGeom>
        </p:spPr>
        <p:txBody>
          <a:bodyPr>
            <a:normAutofit lnSpcReduction="10000"/>
          </a:bodyPr>
          <a:lstStyle/>
          <a:p>
            <a:pPr defTabSz="274320">
              <a:spcBef>
                <a:spcPts val="0"/>
              </a:spcBef>
              <a:defRPr sz="1260"/>
            </a:pPr>
            <a:r>
              <a:t>The debate started with Google’s Ali Rahimi, winner of the the Test-of-Time award at the recent Conference on Neural Information Processing (NIPS). </a:t>
            </a:r>
            <a:r>
              <a:rPr u="sng">
                <a:solidFill>
                  <a:srgbClr val="0000FF"/>
                </a:solidFill>
                <a:uFill>
                  <a:solidFill>
                    <a:srgbClr val="0000FF"/>
                  </a:solidFill>
                </a:uFill>
                <a:hlinkClick r:id="rId4"/>
              </a:rPr>
              <a:t>Rahimi put it bluntly in his NIPS presentation: “Machine learning has become alchemy.”</a:t>
            </a:r>
          </a:p>
        </p:txBody>
      </p:sp>
      <p:sp>
        <p:nvSpPr>
          <p:cNvPr id="317" name="LeCun vs Rahimi: Has Machine Learning Become Alchemy?"/>
          <p:cNvSpPr txBox="1"/>
          <p:nvPr/>
        </p:nvSpPr>
        <p:spPr>
          <a:xfrm>
            <a:off x="389106" y="117002"/>
            <a:ext cx="8676795" cy="159443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457200">
              <a:defRPr sz="2300" b="1"/>
            </a:pPr>
            <a:r>
              <a:t>LeCun vs Rahimi: Has Machine Learning Become Alchemy?</a:t>
            </a:r>
          </a:p>
          <a:p>
            <a:pPr defTabSz="457200">
              <a:defRPr sz="2000"/>
            </a:pPr>
            <a:endParaRPr/>
          </a:p>
          <a:p>
            <a:pPr defTabSz="457200">
              <a:defRPr sz="2000"/>
            </a:pPr>
            <a:endParaRPr/>
          </a:p>
          <a:p>
            <a:pPr defTabSz="457200">
              <a:defRPr sz="2000"/>
            </a:pPr>
            <a:endParaRPr/>
          </a:p>
        </p:txBody>
      </p:sp>
      <p:sp>
        <p:nvSpPr>
          <p:cNvPr id="318" name="https://medium.com/@Synced/lecun-vs-rahimi-has-machine-learning-become-alchemy-21cb1557920d"/>
          <p:cNvSpPr txBox="1"/>
          <p:nvPr/>
        </p:nvSpPr>
        <p:spPr>
          <a:xfrm>
            <a:off x="222220" y="6184305"/>
            <a:ext cx="7131508" cy="541993"/>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1600"/>
            </a:lvl1pPr>
          </a:lstStyle>
          <a:p>
            <a:r>
              <a:t>https://medium.com/@Synced/lecun-vs-rahimi-has-machine-learning-become-alchemy-21cb1557920d</a:t>
            </a:r>
          </a:p>
        </p:txBody>
      </p:sp>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 name="Other concerns with DL"/>
          <p:cNvSpPr txBox="1">
            <a:spLocks noGrp="1"/>
          </p:cNvSpPr>
          <p:nvPr>
            <p:ph type="title"/>
          </p:nvPr>
        </p:nvSpPr>
        <p:spPr>
          <a:prstGeom prst="rect">
            <a:avLst/>
          </a:prstGeom>
        </p:spPr>
        <p:txBody>
          <a:bodyPr/>
          <a:lstStyle/>
          <a:p>
            <a:r>
              <a:t>Other concerns with DL</a:t>
            </a:r>
          </a:p>
        </p:txBody>
      </p:sp>
      <p:sp>
        <p:nvSpPr>
          <p:cNvPr id="323" name="Creating “adversarial examples”  … team at MIT … published a study demonstrating how Google’s InceptionV3 image classifier could be duped into thinking that a 3-D-printed turtle was a rifle.…"/>
          <p:cNvSpPr txBox="1">
            <a:spLocks noGrp="1"/>
          </p:cNvSpPr>
          <p:nvPr>
            <p:ph type="body" idx="1"/>
          </p:nvPr>
        </p:nvSpPr>
        <p:spPr>
          <a:prstGeom prst="rect">
            <a:avLst/>
          </a:prstGeom>
        </p:spPr>
        <p:txBody>
          <a:bodyPr/>
          <a:lstStyle/>
          <a:p>
            <a:r>
              <a:t>Creating “adversarial examples”</a:t>
            </a:r>
            <a:br/>
            <a:br/>
            <a:r>
              <a:t>… team at MIT … published a </a:t>
            </a:r>
            <a:r>
              <a:rPr u="sng">
                <a:solidFill>
                  <a:srgbClr val="0000FF"/>
                </a:solidFill>
                <a:uFill>
                  <a:solidFill>
                    <a:srgbClr val="0000FF"/>
                  </a:solidFill>
                </a:uFill>
                <a:hlinkClick r:id="rId3"/>
              </a:rPr>
              <a:t>study</a:t>
            </a:r>
            <a:r>
              <a:t> demonstrating how Google’s </a:t>
            </a:r>
            <a:r>
              <a:rPr u="sng">
                <a:solidFill>
                  <a:srgbClr val="0000FF"/>
                </a:solidFill>
                <a:uFill>
                  <a:solidFill>
                    <a:srgbClr val="0000FF"/>
                  </a:solidFill>
                </a:uFill>
                <a:hlinkClick r:id="rId4"/>
              </a:rPr>
              <a:t>InceptionV3</a:t>
            </a:r>
            <a:r>
              <a:t> image classifier could be duped into thinking that a 3-D-printed turtle was a rifle. </a:t>
            </a:r>
            <a:br/>
            <a:endParaRPr/>
          </a:p>
          <a:p>
            <a:r>
              <a:t>It is now possible in “black box” conditions</a:t>
            </a:r>
          </a:p>
        </p:txBody>
      </p:sp>
      <p:sp>
        <p:nvSpPr>
          <p:cNvPr id="324" name="https://www.wired.com/story/researcher-fooled-a-google-ai-into-thinking-a-rifle-was-a-helicopter/"/>
          <p:cNvSpPr txBox="1"/>
          <p:nvPr/>
        </p:nvSpPr>
        <p:spPr>
          <a:xfrm>
            <a:off x="438449" y="5908688"/>
            <a:ext cx="7679344" cy="307777"/>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rPr sz="1400" dirty="0"/>
              <a:t>https://www.wired.com/story/researcher-fooled-a-google-ai-into-thinking-a-rifle-was-a-helicopter/</a:t>
            </a:r>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How will it play out in a military scenario?…"/>
          <p:cNvSpPr txBox="1">
            <a:spLocks noGrp="1"/>
          </p:cNvSpPr>
          <p:nvPr>
            <p:ph type="title"/>
          </p:nvPr>
        </p:nvSpPr>
        <p:spPr>
          <a:prstGeom prst="rect">
            <a:avLst/>
          </a:prstGeom>
        </p:spPr>
        <p:txBody>
          <a:bodyPr/>
          <a:lstStyle/>
          <a:p>
            <a:r>
              <a:t>How will it play out in a military scenario?…</a:t>
            </a:r>
          </a:p>
        </p:txBody>
      </p:sp>
      <p:pic>
        <p:nvPicPr>
          <p:cNvPr id="329" name="Picture Placeholder 2" descr="Picture Placeholder 2"/>
          <p:cNvPicPr>
            <a:picLocks noGrp="1" noChangeAspect="1"/>
          </p:cNvPicPr>
          <p:nvPr>
            <p:ph type="pic" idx="13"/>
          </p:nvPr>
        </p:nvPicPr>
        <p:blipFill>
          <a:blip r:embed="rId3">
            <a:extLst/>
          </a:blip>
          <a:srcRect t="1785" b="1785"/>
          <a:stretch>
            <a:fillRect/>
          </a:stretch>
        </p:blipFill>
        <p:spPr>
          <a:prstGeom prst="rect">
            <a:avLst/>
          </a:prstGeom>
        </p:spPr>
      </p:pic>
      <p:sp>
        <p:nvSpPr>
          <p:cNvPr id="330" name="Body"/>
          <p:cNvSpPr txBox="1">
            <a:spLocks noGrp="1"/>
          </p:cNvSpPr>
          <p:nvPr>
            <p:ph type="body" sz="quarter" idx="1"/>
          </p:nvPr>
        </p:nvSpPr>
        <p:spPr>
          <a:prstGeom prst="rect">
            <a:avLst/>
          </a:prstGeom>
        </p:spPr>
        <p:txBody>
          <a:bodyPr/>
          <a:lstStyle/>
          <a:p>
            <a:endParaRPr/>
          </a:p>
        </p:txBody>
      </p:sp>
      <p:sp>
        <p:nvSpPr>
          <p:cNvPr id="331" name="https://www.technologyreview.com/the-download/610842/the-us-military-desperately-wants-to-weaponize-ai/"/>
          <p:cNvSpPr txBox="1"/>
          <p:nvPr/>
        </p:nvSpPr>
        <p:spPr>
          <a:xfrm>
            <a:off x="731867" y="5827624"/>
            <a:ext cx="7996130" cy="276540"/>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1300"/>
            </a:lvl1pPr>
          </a:lstStyle>
          <a:p>
            <a:r>
              <a:t>https://www.technologyreview.com/the-download/610842/the-us-military-desperately-wants-to-weaponize-ai/</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Where are we in the Course?"/>
          <p:cNvSpPr txBox="1">
            <a:spLocks noGrp="1"/>
          </p:cNvSpPr>
          <p:nvPr>
            <p:ph type="title"/>
          </p:nvPr>
        </p:nvSpPr>
        <p:spPr>
          <a:prstGeom prst="rect">
            <a:avLst/>
          </a:prstGeom>
        </p:spPr>
        <p:txBody>
          <a:bodyPr/>
          <a:lstStyle/>
          <a:p>
            <a:r>
              <a:t>Where are we in the Course?</a:t>
            </a:r>
          </a:p>
        </p:txBody>
      </p:sp>
      <p:sp>
        <p:nvSpPr>
          <p:cNvPr id="132" name="Introduction: Background of IoT, Big Data, AI…"/>
          <p:cNvSpPr txBox="1">
            <a:spLocks noGrp="1"/>
          </p:cNvSpPr>
          <p:nvPr>
            <p:ph type="body" idx="1"/>
          </p:nvPr>
        </p:nvSpPr>
        <p:spPr>
          <a:prstGeom prst="rect">
            <a:avLst/>
          </a:prstGeom>
        </p:spPr>
        <p:txBody>
          <a:bodyPr>
            <a:normAutofit lnSpcReduction="10000"/>
          </a:bodyPr>
          <a:lstStyle/>
          <a:p>
            <a:pPr marL="332613" indent="-332613" defTabSz="886968">
              <a:defRPr sz="3104"/>
            </a:pPr>
            <a:r>
              <a:t>Introduction: Background of IoT, Big Data, AI</a:t>
            </a:r>
          </a:p>
          <a:p>
            <a:pPr marL="332613" indent="-332613" defTabSz="886968">
              <a:defRPr sz="3104"/>
            </a:pPr>
            <a:r>
              <a:t>Collect, analyze data from IoT on a large scale</a:t>
            </a:r>
          </a:p>
          <a:p>
            <a:pPr marL="332613" indent="-332613" defTabSz="886968">
              <a:defRPr sz="3104"/>
            </a:pPr>
            <a:r>
              <a:t>Elements and practice of statistics</a:t>
            </a:r>
          </a:p>
          <a:p>
            <a:pPr marL="332613" indent="-332613" defTabSz="886968">
              <a:defRPr sz="3104"/>
            </a:pPr>
            <a:r>
              <a:t>AI methods for data science</a:t>
            </a:r>
          </a:p>
          <a:p>
            <a:pPr marL="332613" indent="-332613" defTabSz="886968">
              <a:defRPr sz="3104" b="1"/>
            </a:pPr>
            <a:r>
              <a:t>Getting further with AI: internal workings</a:t>
            </a:r>
          </a:p>
          <a:p>
            <a:pPr marL="332613" indent="-332613" defTabSz="886968">
              <a:defRPr sz="3104"/>
            </a:pPr>
            <a:r>
              <a:t>Practical usage of AI for Big Data from IoT</a:t>
            </a:r>
          </a:p>
          <a:p>
            <a:pPr marL="332613" indent="-332613" defTabSz="886968">
              <a:defRPr sz="3104"/>
            </a:pPr>
            <a:r>
              <a:t>Moving into the real world</a:t>
            </a:r>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 name="Discussion"/>
          <p:cNvSpPr txBox="1">
            <a:spLocks noGrp="1"/>
          </p:cNvSpPr>
          <p:nvPr>
            <p:ph type="title"/>
          </p:nvPr>
        </p:nvSpPr>
        <p:spPr>
          <a:prstGeom prst="rect">
            <a:avLst/>
          </a:prstGeom>
        </p:spPr>
        <p:txBody>
          <a:bodyPr/>
          <a:lstStyle/>
          <a:p>
            <a:r>
              <a:t>Discussion</a:t>
            </a:r>
          </a:p>
        </p:txBody>
      </p:sp>
      <p:sp>
        <p:nvSpPr>
          <p:cNvPr id="336" name="Search for existing success stories with DL…"/>
          <p:cNvSpPr txBox="1">
            <a:spLocks noGrp="1"/>
          </p:cNvSpPr>
          <p:nvPr>
            <p:ph type="body" idx="1"/>
          </p:nvPr>
        </p:nvSpPr>
        <p:spPr>
          <a:prstGeom prst="rect">
            <a:avLst/>
          </a:prstGeom>
        </p:spPr>
        <p:txBody>
          <a:bodyPr/>
          <a:lstStyle/>
          <a:p>
            <a:pPr marL="315468" indent="-315468" defTabSz="841247">
              <a:defRPr sz="2944"/>
            </a:pPr>
            <a:r>
              <a:t>Search for existing success stories with DL</a:t>
            </a:r>
          </a:p>
          <a:p>
            <a:pPr marL="315468" indent="-315468" defTabSz="841247">
              <a:defRPr sz="2944"/>
            </a:pPr>
            <a:r>
              <a:t>Search for potential new applications:</a:t>
            </a:r>
          </a:p>
          <a:p>
            <a:pPr marL="1156716" lvl="2" indent="-315468" defTabSz="841247">
              <a:defRPr sz="2944"/>
            </a:pPr>
            <a:r>
              <a:t>What makes a problem promising for DL?</a:t>
            </a:r>
          </a:p>
          <a:p>
            <a:pPr marL="1997964" lvl="4" indent="-315468" defTabSz="841247">
              <a:buChar char="•"/>
              <a:defRPr sz="2944"/>
            </a:pPr>
            <a:r>
              <a:t>Data with structure?</a:t>
            </a:r>
          </a:p>
          <a:p>
            <a:pPr marL="1997964" lvl="4" indent="-315468" defTabSz="841247">
              <a:buChar char="•"/>
              <a:defRPr sz="2944"/>
            </a:pPr>
            <a:r>
              <a:t>Large sample sets?</a:t>
            </a:r>
          </a:p>
          <a:p>
            <a:pPr marL="1156716" lvl="2" indent="-315468" defTabSz="841247">
              <a:defRPr sz="2944"/>
            </a:pPr>
            <a:r>
              <a:t>Search now in the context of IoT:</a:t>
            </a:r>
          </a:p>
          <a:p>
            <a:pPr marL="1997964" lvl="4" indent="-315468" defTabSz="841247">
              <a:buChar char="•"/>
              <a:defRPr sz="2944"/>
            </a:pPr>
            <a:r>
              <a:t>Sensors?</a:t>
            </a:r>
          </a:p>
          <a:p>
            <a:pPr marL="1997964" lvl="4" indent="-315468" defTabSz="841247">
              <a:buChar char="•"/>
              <a:defRPr sz="2944"/>
            </a:pPr>
            <a:r>
              <a:t>Images?</a:t>
            </a:r>
          </a:p>
        </p:txBody>
      </p:sp>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Summary of the lecture"/>
          <p:cNvSpPr txBox="1">
            <a:spLocks noGrp="1"/>
          </p:cNvSpPr>
          <p:nvPr>
            <p:ph type="title"/>
          </p:nvPr>
        </p:nvSpPr>
        <p:spPr>
          <a:prstGeom prst="rect">
            <a:avLst/>
          </a:prstGeom>
        </p:spPr>
        <p:txBody>
          <a:bodyPr/>
          <a:lstStyle/>
          <a:p>
            <a:r>
              <a:t>Summary of the lecture</a:t>
            </a:r>
          </a:p>
        </p:txBody>
      </p:sp>
      <p:sp>
        <p:nvSpPr>
          <p:cNvPr id="341" name="We have looked into the use and characteristics of the Deep Learning (DL) AI method.…"/>
          <p:cNvSpPr txBox="1">
            <a:spLocks noGrp="1"/>
          </p:cNvSpPr>
          <p:nvPr>
            <p:ph type="body" idx="1"/>
          </p:nvPr>
        </p:nvSpPr>
        <p:spPr>
          <a:xfrm>
            <a:off x="457200" y="1600200"/>
            <a:ext cx="8229600" cy="4827758"/>
          </a:xfrm>
          <a:prstGeom prst="rect">
            <a:avLst/>
          </a:prstGeom>
        </p:spPr>
        <p:txBody>
          <a:bodyPr/>
          <a:lstStyle/>
          <a:p>
            <a:pPr marL="0" indent="0">
              <a:buSzTx/>
              <a:buFontTx/>
              <a:buNone/>
            </a:pPr>
            <a:r>
              <a:t>We have looked into the use and characteristics of the Deep Learning (DL) AI method.</a:t>
            </a:r>
          </a:p>
          <a:p>
            <a:pPr marL="0" indent="0">
              <a:buSzTx/>
              <a:buFontTx/>
              <a:buNone/>
            </a:pPr>
            <a:r>
              <a:t>We have found out about its background, motivations for its development, and some of the useful techniques with DL.</a:t>
            </a:r>
          </a:p>
          <a:p>
            <a:pPr marL="0" indent="0">
              <a:buSzTx/>
              <a:buFontTx/>
              <a:buNone/>
            </a:pPr>
            <a:r>
              <a:t>We have also reviewed some of the criticism: how important is it to have clear scientific foundations for such a successful tool? </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Lecture 6: Dissecting Deep Learning"/>
          <p:cNvSpPr txBox="1">
            <a:spLocks noGrp="1"/>
          </p:cNvSpPr>
          <p:nvPr>
            <p:ph type="title"/>
          </p:nvPr>
        </p:nvSpPr>
        <p:spPr>
          <a:prstGeom prst="rect">
            <a:avLst/>
          </a:prstGeom>
        </p:spPr>
        <p:txBody>
          <a:bodyPr/>
          <a:lstStyle>
            <a:lvl1pPr defTabSz="822959">
              <a:defRPr sz="3959"/>
            </a:lvl1pPr>
          </a:lstStyle>
          <a:p>
            <a:r>
              <a:t>Lecture 6: Dissecting Deep Learning</a:t>
            </a:r>
          </a:p>
        </p:txBody>
      </p:sp>
      <p:sp>
        <p:nvSpPr>
          <p:cNvPr id="135" name="Review of Deep Learning…"/>
          <p:cNvSpPr txBox="1">
            <a:spLocks noGrp="1"/>
          </p:cNvSpPr>
          <p:nvPr>
            <p:ph type="body" idx="1"/>
          </p:nvPr>
        </p:nvSpPr>
        <p:spPr>
          <a:prstGeom prst="rect">
            <a:avLst/>
          </a:prstGeom>
        </p:spPr>
        <p:txBody>
          <a:bodyPr/>
          <a:lstStyle/>
          <a:p>
            <a:r>
              <a:t>Review of Deep Learning</a:t>
            </a:r>
          </a:p>
          <a:p>
            <a:r>
              <a:t>Example: Plant Disease Detection</a:t>
            </a:r>
          </a:p>
          <a:p>
            <a:r>
              <a:t>Images as input</a:t>
            </a:r>
          </a:p>
          <a:p>
            <a:r>
              <a:t>Network structure</a:t>
            </a:r>
          </a:p>
          <a:p>
            <a:r>
              <a:t>Activations</a:t>
            </a:r>
          </a:p>
          <a:p>
            <a:r>
              <a:t>Transfer learning</a:t>
            </a:r>
          </a:p>
          <a:p>
            <a:r>
              <a:t>Results, discussion</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AI Success Stories"/>
          <p:cNvSpPr txBox="1">
            <a:spLocks noGrp="1"/>
          </p:cNvSpPr>
          <p:nvPr>
            <p:ph type="title"/>
          </p:nvPr>
        </p:nvSpPr>
        <p:spPr>
          <a:prstGeom prst="rect">
            <a:avLst/>
          </a:prstGeom>
        </p:spPr>
        <p:txBody>
          <a:bodyPr/>
          <a:lstStyle/>
          <a:p>
            <a:r>
              <a:t>AI Success Stories</a:t>
            </a:r>
          </a:p>
        </p:txBody>
      </p:sp>
      <p:sp>
        <p:nvSpPr>
          <p:cNvPr id="138" name="Machine Vision Surveillance Photo analysis Identification ……"/>
          <p:cNvSpPr txBox="1">
            <a:spLocks noGrp="1"/>
          </p:cNvSpPr>
          <p:nvPr>
            <p:ph type="body" idx="1"/>
          </p:nvPr>
        </p:nvSpPr>
        <p:spPr>
          <a:xfrm>
            <a:off x="457200" y="1600200"/>
            <a:ext cx="8229600" cy="4727863"/>
          </a:xfrm>
          <a:prstGeom prst="rect">
            <a:avLst/>
          </a:prstGeom>
        </p:spPr>
        <p:txBody>
          <a:bodyPr/>
          <a:lstStyle/>
          <a:p>
            <a:r>
              <a:rPr b="1"/>
              <a:t>Machine Vision</a:t>
            </a:r>
            <a:br/>
            <a:r>
              <a:t>Surveillance</a:t>
            </a:r>
            <a:br/>
            <a:r>
              <a:t>Photo analysis</a:t>
            </a:r>
            <a:br/>
            <a:r>
              <a:t>Identification</a:t>
            </a:r>
            <a:br/>
            <a:r>
              <a:t>…</a:t>
            </a:r>
          </a:p>
          <a:p>
            <a:r>
              <a:rPr b="1"/>
              <a:t>Speech Recognition</a:t>
            </a:r>
            <a:br>
              <a:rPr b="1"/>
            </a:br>
            <a:r>
              <a:t>Assistant</a:t>
            </a:r>
            <a:br/>
            <a:r>
              <a:t>Controller</a:t>
            </a:r>
            <a:br/>
            <a:r>
              <a:t>…</a:t>
            </a:r>
          </a:p>
        </p:txBody>
      </p:sp>
      <p:pic>
        <p:nvPicPr>
          <p:cNvPr id="139" name="Image" descr="Image"/>
          <p:cNvPicPr>
            <a:picLocks noChangeAspect="1"/>
          </p:cNvPicPr>
          <p:nvPr/>
        </p:nvPicPr>
        <p:blipFill>
          <a:blip r:embed="rId3">
            <a:extLst/>
          </a:blip>
          <a:stretch>
            <a:fillRect/>
          </a:stretch>
        </p:blipFill>
        <p:spPr>
          <a:xfrm>
            <a:off x="3998110" y="1705374"/>
            <a:ext cx="2937847" cy="1969925"/>
          </a:xfrm>
          <a:prstGeom prst="rect">
            <a:avLst/>
          </a:prstGeom>
          <a:ln w="12700">
            <a:miter lim="400000"/>
          </a:ln>
        </p:spPr>
      </p:pic>
      <p:sp>
        <p:nvSpPr>
          <p:cNvPr id="140" name="https://www.sensetime.com/intelligentVideo/83"/>
          <p:cNvSpPr txBox="1"/>
          <p:nvPr/>
        </p:nvSpPr>
        <p:spPr>
          <a:xfrm>
            <a:off x="2254970" y="3677761"/>
            <a:ext cx="4801380" cy="350662"/>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t>https://www.sensetime.com/intelligentVideo/83</a:t>
            </a:r>
          </a:p>
        </p:txBody>
      </p:sp>
      <p:pic>
        <p:nvPicPr>
          <p:cNvPr id="141" name="Image" descr="Image"/>
          <p:cNvPicPr>
            <a:picLocks noChangeAspect="1"/>
          </p:cNvPicPr>
          <p:nvPr/>
        </p:nvPicPr>
        <p:blipFill>
          <a:blip r:embed="rId4">
            <a:extLst/>
          </a:blip>
          <a:stretch>
            <a:fillRect/>
          </a:stretch>
        </p:blipFill>
        <p:spPr>
          <a:xfrm>
            <a:off x="4731109" y="4375211"/>
            <a:ext cx="1471848" cy="1969926"/>
          </a:xfrm>
          <a:prstGeom prst="rect">
            <a:avLst/>
          </a:prstGeom>
          <a:ln w="12700">
            <a:miter lim="400000"/>
          </a:ln>
        </p:spPr>
      </p:pic>
      <p:sp>
        <p:nvSpPr>
          <p:cNvPr id="142" name="https://store.google.com/product/google_home"/>
          <p:cNvSpPr txBox="1"/>
          <p:nvPr/>
        </p:nvSpPr>
        <p:spPr>
          <a:xfrm>
            <a:off x="2072565" y="6308725"/>
            <a:ext cx="4818792" cy="350662"/>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t>https://store.google.com/product/google_home</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Recent example: discovery of chemical synthesis rules"/>
          <p:cNvSpPr txBox="1">
            <a:spLocks noGrp="1"/>
          </p:cNvSpPr>
          <p:nvPr>
            <p:ph type="title"/>
          </p:nvPr>
        </p:nvSpPr>
        <p:spPr>
          <a:prstGeom prst="rect">
            <a:avLst/>
          </a:prstGeom>
        </p:spPr>
        <p:txBody>
          <a:bodyPr>
            <a:normAutofit fontScale="90000"/>
          </a:bodyPr>
          <a:lstStyle>
            <a:lvl1pPr defTabSz="749808">
              <a:defRPr sz="1640"/>
            </a:lvl1pPr>
          </a:lstStyle>
          <a:p>
            <a:r>
              <a:t>Recent example: discovery of chemical synthesis rules</a:t>
            </a:r>
          </a:p>
        </p:txBody>
      </p:sp>
      <p:pic>
        <p:nvPicPr>
          <p:cNvPr id="147" name="Picture Placeholder 2" descr="Picture Placeholder 2"/>
          <p:cNvPicPr>
            <a:picLocks noGrp="1" noChangeAspect="1"/>
          </p:cNvPicPr>
          <p:nvPr>
            <p:ph type="pic" idx="13"/>
          </p:nvPr>
        </p:nvPicPr>
        <p:blipFill>
          <a:blip r:embed="rId3">
            <a:extLst/>
          </a:blip>
          <a:srcRect l="235" r="235"/>
          <a:stretch>
            <a:fillRect/>
          </a:stretch>
        </p:blipFill>
        <p:spPr>
          <a:xfrm>
            <a:off x="1730603" y="1017543"/>
            <a:ext cx="5682794" cy="3305264"/>
          </a:xfrm>
          <a:prstGeom prst="rect">
            <a:avLst/>
          </a:prstGeom>
        </p:spPr>
      </p:pic>
      <p:sp>
        <p:nvSpPr>
          <p:cNvPr id="148" name="Body"/>
          <p:cNvSpPr txBox="1">
            <a:spLocks noGrp="1"/>
          </p:cNvSpPr>
          <p:nvPr>
            <p:ph type="body" sz="quarter" idx="1"/>
          </p:nvPr>
        </p:nvSpPr>
        <p:spPr>
          <a:prstGeom prst="rect">
            <a:avLst/>
          </a:prstGeom>
        </p:spPr>
        <p:txBody>
          <a:bodyPr/>
          <a:lstStyle/>
          <a:p>
            <a:endParaRPr/>
          </a:p>
        </p:txBody>
      </p:sp>
      <p:sp>
        <p:nvSpPr>
          <p:cNvPr id="149" name="https://www.nature.com/articles/d41586-018-03977-w?error=cookies_not_supported&amp;code=75546f74-67b1-4d92-8301-5aebf96df3f3"/>
          <p:cNvSpPr txBox="1"/>
          <p:nvPr/>
        </p:nvSpPr>
        <p:spPr>
          <a:xfrm>
            <a:off x="676508" y="5979670"/>
            <a:ext cx="8297669" cy="23927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1100"/>
            </a:lvl1pPr>
          </a:lstStyle>
          <a:p>
            <a:r>
              <a:t>https://www.nature.com/articles/d41586-018-03977-w?error=cookies_not_supported&amp;code=75546f74-67b1-4d92-8301-5aebf96df3f3</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Recent example: app for predicting lifespan"/>
          <p:cNvSpPr txBox="1">
            <a:spLocks noGrp="1"/>
          </p:cNvSpPr>
          <p:nvPr>
            <p:ph type="title"/>
          </p:nvPr>
        </p:nvSpPr>
        <p:spPr>
          <a:prstGeom prst="rect">
            <a:avLst/>
          </a:prstGeom>
        </p:spPr>
        <p:txBody>
          <a:bodyPr/>
          <a:lstStyle/>
          <a:p>
            <a:r>
              <a:t>Recent example: app for predicting lifespan</a:t>
            </a:r>
          </a:p>
        </p:txBody>
      </p:sp>
      <p:pic>
        <p:nvPicPr>
          <p:cNvPr id="154" name="Picture Placeholder 2" descr="Picture Placeholder 2"/>
          <p:cNvPicPr>
            <a:picLocks noGrp="1" noChangeAspect="1"/>
          </p:cNvPicPr>
          <p:nvPr>
            <p:ph type="pic" idx="13"/>
          </p:nvPr>
        </p:nvPicPr>
        <p:blipFill>
          <a:blip r:embed="rId3">
            <a:extLst/>
          </a:blip>
          <a:srcRect t="334" b="19140"/>
          <a:stretch>
            <a:fillRect/>
          </a:stretch>
        </p:blipFill>
        <p:spPr>
          <a:xfrm>
            <a:off x="2180366" y="1003084"/>
            <a:ext cx="4783268" cy="3334182"/>
          </a:xfrm>
          <a:prstGeom prst="rect">
            <a:avLst/>
          </a:prstGeom>
        </p:spPr>
      </p:pic>
      <p:sp>
        <p:nvSpPr>
          <p:cNvPr id="155" name="Body"/>
          <p:cNvSpPr txBox="1">
            <a:spLocks noGrp="1"/>
          </p:cNvSpPr>
          <p:nvPr>
            <p:ph type="body" sz="quarter" idx="1"/>
          </p:nvPr>
        </p:nvSpPr>
        <p:spPr>
          <a:prstGeom prst="rect">
            <a:avLst/>
          </a:prstGeom>
        </p:spPr>
        <p:txBody>
          <a:bodyPr/>
          <a:lstStyle/>
          <a:p>
            <a:endParaRPr/>
          </a:p>
        </p:txBody>
      </p:sp>
      <p:sp>
        <p:nvSpPr>
          <p:cNvPr id="156" name="https://www.engadget.com/2018/03/30/ai-predicts-your-lifespan-using-activity-tracking-apps/"/>
          <p:cNvSpPr txBox="1"/>
          <p:nvPr/>
        </p:nvSpPr>
        <p:spPr>
          <a:xfrm>
            <a:off x="899267" y="5616098"/>
            <a:ext cx="7338204" cy="28882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1400"/>
            </a:lvl1pPr>
          </a:lstStyle>
          <a:p>
            <a:r>
              <a:t>https://www.engadget.com/2018/03/30/ai-predicts-your-lifespan-using-activity-tracking-apps/</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Recent example: predicting lightning strikes"/>
          <p:cNvSpPr txBox="1">
            <a:spLocks noGrp="1"/>
          </p:cNvSpPr>
          <p:nvPr>
            <p:ph type="title"/>
          </p:nvPr>
        </p:nvSpPr>
        <p:spPr>
          <a:prstGeom prst="rect">
            <a:avLst/>
          </a:prstGeom>
        </p:spPr>
        <p:txBody>
          <a:bodyPr/>
          <a:lstStyle/>
          <a:p>
            <a:r>
              <a:t>Recent example: predicting lightning strikes</a:t>
            </a:r>
          </a:p>
        </p:txBody>
      </p:sp>
      <p:pic>
        <p:nvPicPr>
          <p:cNvPr id="161" name="Picture Placeholder 2" descr="Picture Placeholder 2"/>
          <p:cNvPicPr>
            <a:picLocks noGrp="1" noChangeAspect="1"/>
          </p:cNvPicPr>
          <p:nvPr>
            <p:ph type="pic" idx="13"/>
          </p:nvPr>
        </p:nvPicPr>
        <p:blipFill>
          <a:blip r:embed="rId3">
            <a:extLst/>
          </a:blip>
          <a:srcRect/>
          <a:stretch>
            <a:fillRect/>
          </a:stretch>
        </p:blipFill>
        <p:spPr>
          <a:xfrm>
            <a:off x="2290222" y="899223"/>
            <a:ext cx="4563556" cy="3726704"/>
          </a:xfrm>
          <a:prstGeom prst="rect">
            <a:avLst/>
          </a:prstGeom>
        </p:spPr>
      </p:pic>
      <p:sp>
        <p:nvSpPr>
          <p:cNvPr id="162" name="Body"/>
          <p:cNvSpPr txBox="1">
            <a:spLocks noGrp="1"/>
          </p:cNvSpPr>
          <p:nvPr>
            <p:ph type="body" sz="quarter" idx="1"/>
          </p:nvPr>
        </p:nvSpPr>
        <p:spPr>
          <a:prstGeom prst="rect">
            <a:avLst/>
          </a:prstGeom>
        </p:spPr>
        <p:txBody>
          <a:bodyPr/>
          <a:lstStyle/>
          <a:p>
            <a:endParaRPr/>
          </a:p>
        </p:txBody>
      </p:sp>
      <p:sp>
        <p:nvSpPr>
          <p:cNvPr id="163" name="http://www.cbc.ca/news/canada/calgary/lightning-wildfires-study-1.4571912"/>
          <p:cNvSpPr txBox="1"/>
          <p:nvPr/>
        </p:nvSpPr>
        <p:spPr>
          <a:xfrm>
            <a:off x="1024836" y="5616098"/>
            <a:ext cx="6004271" cy="28882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1400"/>
            </a:lvl1pPr>
          </a:lstStyle>
          <a:p>
            <a:r>
              <a:t>http://www.cbc.ca/news/canada/calgary/lightning-wildfires-study-1.4571912</a:t>
            </a:r>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Arial"/>
        <a:ea typeface="Arial"/>
        <a:cs typeface="Arial"/>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Arial"/>
        <a:ea typeface="Arial"/>
        <a:cs typeface="Arial"/>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2314</Words>
  <Application>Microsoft Office PowerPoint</Application>
  <PresentationFormat>画面に合わせる (4:3)</PresentationFormat>
  <Paragraphs>231</Paragraphs>
  <Slides>41</Slides>
  <Notes>24</Notes>
  <HiddenSlides>0</HiddenSlides>
  <MMClips>0</MMClips>
  <ScaleCrop>false</ScaleCrop>
  <HeadingPairs>
    <vt:vector size="6" baseType="variant">
      <vt:variant>
        <vt:lpstr>使用されているフォント</vt:lpstr>
      </vt:variant>
      <vt:variant>
        <vt:i4>1</vt:i4>
      </vt:variant>
      <vt:variant>
        <vt:lpstr>テーマ</vt:lpstr>
      </vt:variant>
      <vt:variant>
        <vt:i4>1</vt:i4>
      </vt:variant>
      <vt:variant>
        <vt:lpstr>スライド タイトル</vt:lpstr>
      </vt:variant>
      <vt:variant>
        <vt:i4>41</vt:i4>
      </vt:variant>
    </vt:vector>
  </HeadingPairs>
  <TitlesOfParts>
    <vt:vector size="43" baseType="lpstr">
      <vt:lpstr>Arial</vt:lpstr>
      <vt:lpstr>Office Theme</vt:lpstr>
      <vt:lpstr>AI and Machine Learning for IoT Big Data</vt:lpstr>
      <vt:lpstr>Dissecting Deep Learning</vt:lpstr>
      <vt:lpstr>Outline of the lecture</vt:lpstr>
      <vt:lpstr>Where are we in the Course?</vt:lpstr>
      <vt:lpstr>Lecture 6: Dissecting Deep Learning</vt:lpstr>
      <vt:lpstr>AI Success Stories</vt:lpstr>
      <vt:lpstr>Recent example: discovery of chemical synthesis rules</vt:lpstr>
      <vt:lpstr>Recent example: app for predicting lifespan</vt:lpstr>
      <vt:lpstr>Recent example: predicting lightning strikes</vt:lpstr>
      <vt:lpstr>Recent example: creating 3D models from video</vt:lpstr>
      <vt:lpstr>Recent example: AI for cocktail-party effect</vt:lpstr>
      <vt:lpstr>Recent example: helping insect farming</vt:lpstr>
      <vt:lpstr>What is (“shallow”) Learning?</vt:lpstr>
      <vt:lpstr>Some feature extraction methods</vt:lpstr>
      <vt:lpstr>What is Deep Learning?</vt:lpstr>
      <vt:lpstr>The Turning Point: Deep Learning</vt:lpstr>
      <vt:lpstr>ImageNet Large-Scale Visual Recognition Challenge</vt:lpstr>
      <vt:lpstr>Background: neuro-physiological research in humans and primates</vt:lpstr>
      <vt:lpstr>ImageNet and its followers</vt:lpstr>
      <vt:lpstr>An Example: Plant Disease Detection</vt:lpstr>
      <vt:lpstr>Plant Disease Detection</vt:lpstr>
      <vt:lpstr>Reason for Deep Learning (DL)</vt:lpstr>
      <vt:lpstr>Sample images of various plant diseases from PlantVillage</vt:lpstr>
      <vt:lpstr>Discussion</vt:lpstr>
      <vt:lpstr>Deep Learning network</vt:lpstr>
      <vt:lpstr>Typical convolutional neural network</vt:lpstr>
      <vt:lpstr>Activations in intermediate layer</vt:lpstr>
      <vt:lpstr>Progress of learning through 30 epochs</vt:lpstr>
      <vt:lpstr>Feature Transfer</vt:lpstr>
      <vt:lpstr>Transfer learning: re-use the trained feature maps</vt:lpstr>
      <vt:lpstr>How does a DL network work?</vt:lpstr>
      <vt:lpstr>Illustration of image processing with DL</vt:lpstr>
      <vt:lpstr>Illustration of image processing with DL</vt:lpstr>
      <vt:lpstr>Illustration of image processing with DL</vt:lpstr>
      <vt:lpstr>Typical usage of Deep Learning</vt:lpstr>
      <vt:lpstr>Some criticism</vt:lpstr>
      <vt:lpstr>Try it and it (sort of) works. Good enough?</vt:lpstr>
      <vt:lpstr>Other concerns with DL</vt:lpstr>
      <vt:lpstr>How will it play out in a military scenario?…</vt:lpstr>
      <vt:lpstr>Discussion</vt:lpstr>
      <vt:lpstr>Summary of the lecture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and Machine Learning for IoT Big Data</dc:title>
  <cp:lastModifiedBy>markon@outlook.jp</cp:lastModifiedBy>
  <cp:revision>1</cp:revision>
  <dcterms:modified xsi:type="dcterms:W3CDTF">2018-04-22T10:00:58Z</dcterms:modified>
</cp:coreProperties>
</file>